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bookmarkIdSeed="2">
  <p:sldMasterIdLst>
    <p:sldMasterId id="2147483648" r:id="rId4"/>
  </p:sldMasterIdLst>
  <p:notesMasterIdLst>
    <p:notesMasterId r:id="rId44"/>
  </p:notesMasterIdLst>
  <p:handoutMasterIdLst>
    <p:handoutMasterId r:id="rId45"/>
  </p:handoutMasterIdLst>
  <p:sldIdLst>
    <p:sldId id="256" r:id="rId5"/>
    <p:sldId id="257" r:id="rId6"/>
    <p:sldId id="258" r:id="rId7"/>
    <p:sldId id="259" r:id="rId8"/>
    <p:sldId id="260" r:id="rId9"/>
    <p:sldId id="283" r:id="rId10"/>
    <p:sldId id="265" r:id="rId11"/>
    <p:sldId id="284" r:id="rId12"/>
    <p:sldId id="263" r:id="rId13"/>
    <p:sldId id="293" r:id="rId14"/>
    <p:sldId id="286" r:id="rId15"/>
    <p:sldId id="294" r:id="rId16"/>
    <p:sldId id="316" r:id="rId17"/>
    <p:sldId id="295" r:id="rId18"/>
    <p:sldId id="296" r:id="rId19"/>
    <p:sldId id="297" r:id="rId20"/>
    <p:sldId id="290" r:id="rId21"/>
    <p:sldId id="291" r:id="rId22"/>
    <p:sldId id="305" r:id="rId23"/>
    <p:sldId id="299" r:id="rId24"/>
    <p:sldId id="292" r:id="rId25"/>
    <p:sldId id="262" r:id="rId26"/>
    <p:sldId id="301" r:id="rId27"/>
    <p:sldId id="304" r:id="rId28"/>
    <p:sldId id="285" r:id="rId29"/>
    <p:sldId id="303" r:id="rId30"/>
    <p:sldId id="306" r:id="rId31"/>
    <p:sldId id="308" r:id="rId32"/>
    <p:sldId id="307" r:id="rId33"/>
    <p:sldId id="312" r:id="rId34"/>
    <p:sldId id="314" r:id="rId35"/>
    <p:sldId id="309" r:id="rId36"/>
    <p:sldId id="310" r:id="rId37"/>
    <p:sldId id="311" r:id="rId38"/>
    <p:sldId id="318" r:id="rId39"/>
    <p:sldId id="319" r:id="rId40"/>
    <p:sldId id="322" r:id="rId41"/>
    <p:sldId id="323" r:id="rId42"/>
    <p:sldId id="277" r:id="rId4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B53164"/>
    <a:srgbClr val="225B5F"/>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6" d="100"/>
          <a:sy n="116" d="100"/>
        </p:scale>
        <p:origin x="336" y="96"/>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298DA-06D2-420E-8F96-9D05D8EF065A}" type="doc">
      <dgm:prSet loTypeId="urn:microsoft.com/office/officeart/2005/8/layout/cycle3" loCatId="cycle" qsTypeId="urn:microsoft.com/office/officeart/2005/8/quickstyle/simple1" qsCatId="simple" csTypeId="urn:microsoft.com/office/officeart/2005/8/colors/colorful5" csCatId="colorful" phldr="1"/>
      <dgm:spPr/>
      <dgm:t>
        <a:bodyPr/>
        <a:lstStyle/>
        <a:p>
          <a:endParaRPr lang="en-US"/>
        </a:p>
      </dgm:t>
    </dgm:pt>
    <dgm:pt modelId="{5EB3AC97-4331-4C66-8F1F-F790FA762EC3}">
      <dgm:prSet phldrT="[Text]"/>
      <dgm:spPr/>
      <dgm:t>
        <a:bodyPr/>
        <a:lstStyle/>
        <a:p>
          <a:r>
            <a:rPr lang="en-US" dirty="0"/>
            <a:t>1. Planning</a:t>
          </a:r>
        </a:p>
      </dgm:t>
    </dgm:pt>
    <dgm:pt modelId="{CF55E316-16CB-42D2-9878-3113C48957DB}" type="parTrans" cxnId="{6F8DEFB3-8639-427D-8F37-993D4D5AC909}">
      <dgm:prSet/>
      <dgm:spPr/>
      <dgm:t>
        <a:bodyPr/>
        <a:lstStyle/>
        <a:p>
          <a:endParaRPr lang="en-US"/>
        </a:p>
      </dgm:t>
    </dgm:pt>
    <dgm:pt modelId="{D9DCDB2C-F34B-42CC-A0A0-D33A2BE2A221}" type="sibTrans" cxnId="{6F8DEFB3-8639-427D-8F37-993D4D5AC909}">
      <dgm:prSet/>
      <dgm:spPr/>
      <dgm:t>
        <a:bodyPr/>
        <a:lstStyle/>
        <a:p>
          <a:endParaRPr lang="en-US"/>
        </a:p>
      </dgm:t>
    </dgm:pt>
    <dgm:pt modelId="{A0DBEA45-1F43-4E96-9A7F-CD743376D15E}">
      <dgm:prSet phldrT="[Text]"/>
      <dgm:spPr/>
      <dgm:t>
        <a:bodyPr/>
        <a:lstStyle/>
        <a:p>
          <a:r>
            <a:rPr lang="en-US" dirty="0"/>
            <a:t>2. Analysis</a:t>
          </a:r>
        </a:p>
      </dgm:t>
    </dgm:pt>
    <dgm:pt modelId="{2B906E19-ED26-49F4-B16E-E1DFB59F276F}" type="parTrans" cxnId="{D3C35EC1-7E84-4DB9-A547-D824AA750E50}">
      <dgm:prSet/>
      <dgm:spPr/>
      <dgm:t>
        <a:bodyPr/>
        <a:lstStyle/>
        <a:p>
          <a:endParaRPr lang="en-US"/>
        </a:p>
      </dgm:t>
    </dgm:pt>
    <dgm:pt modelId="{7A7C5B6B-495B-4DDC-A93B-9F33C7D95DA1}" type="sibTrans" cxnId="{D3C35EC1-7E84-4DB9-A547-D824AA750E50}">
      <dgm:prSet/>
      <dgm:spPr/>
      <dgm:t>
        <a:bodyPr/>
        <a:lstStyle/>
        <a:p>
          <a:endParaRPr lang="en-US"/>
        </a:p>
      </dgm:t>
    </dgm:pt>
    <dgm:pt modelId="{135FA436-28A3-4B7D-8D35-4AF1053F74AB}">
      <dgm:prSet phldrT="[Text]"/>
      <dgm:spPr/>
      <dgm:t>
        <a:bodyPr/>
        <a:lstStyle/>
        <a:p>
          <a:r>
            <a:rPr lang="en-US" dirty="0"/>
            <a:t>3. Design</a:t>
          </a:r>
        </a:p>
      </dgm:t>
    </dgm:pt>
    <dgm:pt modelId="{297F699B-DFAE-46DD-9991-A5D40075DF42}" type="parTrans" cxnId="{E967B8EC-C228-48CB-8638-CAF558ED7E52}">
      <dgm:prSet/>
      <dgm:spPr/>
      <dgm:t>
        <a:bodyPr/>
        <a:lstStyle/>
        <a:p>
          <a:endParaRPr lang="en-US"/>
        </a:p>
      </dgm:t>
    </dgm:pt>
    <dgm:pt modelId="{C2B98DD2-2AF5-487F-8D30-A3DC31A0A2DD}" type="sibTrans" cxnId="{E967B8EC-C228-48CB-8638-CAF558ED7E52}">
      <dgm:prSet/>
      <dgm:spPr/>
      <dgm:t>
        <a:bodyPr/>
        <a:lstStyle/>
        <a:p>
          <a:endParaRPr lang="en-US"/>
        </a:p>
      </dgm:t>
    </dgm:pt>
    <dgm:pt modelId="{A0525F77-E9ED-46A8-9B55-F93ACD5EA3E6}">
      <dgm:prSet phldrT="[Text]"/>
      <dgm:spPr/>
      <dgm:t>
        <a:bodyPr/>
        <a:lstStyle/>
        <a:p>
          <a:r>
            <a:rPr lang="en-US" dirty="0"/>
            <a:t>4. Implementation</a:t>
          </a:r>
        </a:p>
      </dgm:t>
    </dgm:pt>
    <dgm:pt modelId="{C22E345E-3192-4A86-9160-9EE9A8A967D4}" type="parTrans" cxnId="{EF696B80-3C28-4EF9-B718-66A24A7F321A}">
      <dgm:prSet/>
      <dgm:spPr/>
      <dgm:t>
        <a:bodyPr/>
        <a:lstStyle/>
        <a:p>
          <a:endParaRPr lang="en-US"/>
        </a:p>
      </dgm:t>
    </dgm:pt>
    <dgm:pt modelId="{2DE946F1-496D-42DF-A2E1-0D9729CF5D85}" type="sibTrans" cxnId="{EF696B80-3C28-4EF9-B718-66A24A7F321A}">
      <dgm:prSet/>
      <dgm:spPr/>
      <dgm:t>
        <a:bodyPr/>
        <a:lstStyle/>
        <a:p>
          <a:endParaRPr lang="en-US"/>
        </a:p>
      </dgm:t>
    </dgm:pt>
    <dgm:pt modelId="{CE3DDF27-F6FE-4BBC-A93D-3597D2CF377D}">
      <dgm:prSet phldrT="[Text]"/>
      <dgm:spPr/>
      <dgm:t>
        <a:bodyPr/>
        <a:lstStyle/>
        <a:p>
          <a:r>
            <a:rPr lang="en-US" dirty="0"/>
            <a:t>5. Testing</a:t>
          </a:r>
        </a:p>
      </dgm:t>
    </dgm:pt>
    <dgm:pt modelId="{33D31739-C230-42DA-B78E-149EB656F6E8}" type="parTrans" cxnId="{1ABF5E31-1766-491F-AC3D-7D5AF94312B1}">
      <dgm:prSet/>
      <dgm:spPr/>
      <dgm:t>
        <a:bodyPr/>
        <a:lstStyle/>
        <a:p>
          <a:endParaRPr lang="en-US"/>
        </a:p>
      </dgm:t>
    </dgm:pt>
    <dgm:pt modelId="{DE43F3AF-2CFA-4488-B8D3-3CD39B51BD57}" type="sibTrans" cxnId="{1ABF5E31-1766-491F-AC3D-7D5AF94312B1}">
      <dgm:prSet/>
      <dgm:spPr/>
      <dgm:t>
        <a:bodyPr/>
        <a:lstStyle/>
        <a:p>
          <a:endParaRPr lang="en-US"/>
        </a:p>
      </dgm:t>
    </dgm:pt>
    <dgm:pt modelId="{30C86E76-EEB7-4157-B23E-BA79B16FC364}">
      <dgm:prSet/>
      <dgm:spPr/>
      <dgm:t>
        <a:bodyPr/>
        <a:lstStyle/>
        <a:p>
          <a:r>
            <a:rPr lang="en-US" dirty="0"/>
            <a:t>6. Maintenance</a:t>
          </a:r>
        </a:p>
      </dgm:t>
    </dgm:pt>
    <dgm:pt modelId="{A7537A7A-7051-4167-9BA0-19DCDF7F05B7}" type="parTrans" cxnId="{B75A2082-CFCC-43C1-B64B-D4C2B9A57DF5}">
      <dgm:prSet/>
      <dgm:spPr/>
      <dgm:t>
        <a:bodyPr/>
        <a:lstStyle/>
        <a:p>
          <a:endParaRPr lang="en-US"/>
        </a:p>
      </dgm:t>
    </dgm:pt>
    <dgm:pt modelId="{45757747-DB8F-48AC-AA9C-F318477A2F52}" type="sibTrans" cxnId="{B75A2082-CFCC-43C1-B64B-D4C2B9A57DF5}">
      <dgm:prSet/>
      <dgm:spPr/>
      <dgm:t>
        <a:bodyPr/>
        <a:lstStyle/>
        <a:p>
          <a:endParaRPr lang="en-US"/>
        </a:p>
      </dgm:t>
    </dgm:pt>
    <dgm:pt modelId="{6A39D2C2-52A0-49A5-9FD6-A00B05491D7B}" type="pres">
      <dgm:prSet presAssocID="{A1E298DA-06D2-420E-8F96-9D05D8EF065A}" presName="Name0" presStyleCnt="0">
        <dgm:presLayoutVars>
          <dgm:dir/>
          <dgm:resizeHandles val="exact"/>
        </dgm:presLayoutVars>
      </dgm:prSet>
      <dgm:spPr/>
    </dgm:pt>
    <dgm:pt modelId="{3362D41F-1E65-4F2B-9254-54CA077013F2}" type="pres">
      <dgm:prSet presAssocID="{A1E298DA-06D2-420E-8F96-9D05D8EF065A}" presName="cycle" presStyleCnt="0"/>
      <dgm:spPr/>
    </dgm:pt>
    <dgm:pt modelId="{0EE5CB5D-9206-48BB-974A-D1E56B35D3A9}" type="pres">
      <dgm:prSet presAssocID="{5EB3AC97-4331-4C66-8F1F-F790FA762EC3}" presName="nodeFirstNode" presStyleLbl="node1" presStyleIdx="0" presStyleCnt="6">
        <dgm:presLayoutVars>
          <dgm:bulletEnabled val="1"/>
        </dgm:presLayoutVars>
      </dgm:prSet>
      <dgm:spPr/>
    </dgm:pt>
    <dgm:pt modelId="{094290C7-A98F-4B12-9552-FDA63C0C52DE}" type="pres">
      <dgm:prSet presAssocID="{D9DCDB2C-F34B-42CC-A0A0-D33A2BE2A221}" presName="sibTransFirstNode" presStyleLbl="bgShp" presStyleIdx="0" presStyleCnt="1"/>
      <dgm:spPr/>
    </dgm:pt>
    <dgm:pt modelId="{86663303-7154-4FD5-8215-A53EB6B18183}" type="pres">
      <dgm:prSet presAssocID="{A0DBEA45-1F43-4E96-9A7F-CD743376D15E}" presName="nodeFollowingNodes" presStyleLbl="node1" presStyleIdx="1" presStyleCnt="6">
        <dgm:presLayoutVars>
          <dgm:bulletEnabled val="1"/>
        </dgm:presLayoutVars>
      </dgm:prSet>
      <dgm:spPr/>
    </dgm:pt>
    <dgm:pt modelId="{650BEB8A-4EBF-48C4-A51C-0CBD6E4B4516}" type="pres">
      <dgm:prSet presAssocID="{135FA436-28A3-4B7D-8D35-4AF1053F74AB}" presName="nodeFollowingNodes" presStyleLbl="node1" presStyleIdx="2" presStyleCnt="6">
        <dgm:presLayoutVars>
          <dgm:bulletEnabled val="1"/>
        </dgm:presLayoutVars>
      </dgm:prSet>
      <dgm:spPr/>
    </dgm:pt>
    <dgm:pt modelId="{BB85B850-D3F6-49B6-9651-A75F2B9269E5}" type="pres">
      <dgm:prSet presAssocID="{A0525F77-E9ED-46A8-9B55-F93ACD5EA3E6}" presName="nodeFollowingNodes" presStyleLbl="node1" presStyleIdx="3" presStyleCnt="6">
        <dgm:presLayoutVars>
          <dgm:bulletEnabled val="1"/>
        </dgm:presLayoutVars>
      </dgm:prSet>
      <dgm:spPr/>
    </dgm:pt>
    <dgm:pt modelId="{45D97C23-C467-4BE8-B5ED-2E9FAEED31A2}" type="pres">
      <dgm:prSet presAssocID="{CE3DDF27-F6FE-4BBC-A93D-3597D2CF377D}" presName="nodeFollowingNodes" presStyleLbl="node1" presStyleIdx="4" presStyleCnt="6">
        <dgm:presLayoutVars>
          <dgm:bulletEnabled val="1"/>
        </dgm:presLayoutVars>
      </dgm:prSet>
      <dgm:spPr/>
    </dgm:pt>
    <dgm:pt modelId="{B751F952-B21A-48C0-930D-27290EF48390}" type="pres">
      <dgm:prSet presAssocID="{30C86E76-EEB7-4157-B23E-BA79B16FC364}" presName="nodeFollowingNodes" presStyleLbl="node1" presStyleIdx="5" presStyleCnt="6">
        <dgm:presLayoutVars>
          <dgm:bulletEnabled val="1"/>
        </dgm:presLayoutVars>
      </dgm:prSet>
      <dgm:spPr/>
    </dgm:pt>
  </dgm:ptLst>
  <dgm:cxnLst>
    <dgm:cxn modelId="{5D98B214-3C03-4FF9-9CB1-7F1ACF111361}" type="presOf" srcId="{A0DBEA45-1F43-4E96-9A7F-CD743376D15E}" destId="{86663303-7154-4FD5-8215-A53EB6B18183}" srcOrd="0" destOrd="0" presId="urn:microsoft.com/office/officeart/2005/8/layout/cycle3"/>
    <dgm:cxn modelId="{53513027-FFF4-4734-96EA-39D20B029DCB}" type="presOf" srcId="{135FA436-28A3-4B7D-8D35-4AF1053F74AB}" destId="{650BEB8A-4EBF-48C4-A51C-0CBD6E4B4516}" srcOrd="0" destOrd="0" presId="urn:microsoft.com/office/officeart/2005/8/layout/cycle3"/>
    <dgm:cxn modelId="{1ABF5E31-1766-491F-AC3D-7D5AF94312B1}" srcId="{A1E298DA-06D2-420E-8F96-9D05D8EF065A}" destId="{CE3DDF27-F6FE-4BBC-A93D-3597D2CF377D}" srcOrd="4" destOrd="0" parTransId="{33D31739-C230-42DA-B78E-149EB656F6E8}" sibTransId="{DE43F3AF-2CFA-4488-B8D3-3CD39B51BD57}"/>
    <dgm:cxn modelId="{3AF4653E-FBE7-4E35-94CA-692642432922}" type="presOf" srcId="{A1E298DA-06D2-420E-8F96-9D05D8EF065A}" destId="{6A39D2C2-52A0-49A5-9FD6-A00B05491D7B}" srcOrd="0" destOrd="0" presId="urn:microsoft.com/office/officeart/2005/8/layout/cycle3"/>
    <dgm:cxn modelId="{9F434A6D-EFF7-403F-871A-C85465FBED33}" type="presOf" srcId="{CE3DDF27-F6FE-4BBC-A93D-3597D2CF377D}" destId="{45D97C23-C467-4BE8-B5ED-2E9FAEED31A2}" srcOrd="0" destOrd="0" presId="urn:microsoft.com/office/officeart/2005/8/layout/cycle3"/>
    <dgm:cxn modelId="{417E6B4E-66D0-4184-B07D-7636DC93F558}" type="presOf" srcId="{5EB3AC97-4331-4C66-8F1F-F790FA762EC3}" destId="{0EE5CB5D-9206-48BB-974A-D1E56B35D3A9}" srcOrd="0" destOrd="0" presId="urn:microsoft.com/office/officeart/2005/8/layout/cycle3"/>
    <dgm:cxn modelId="{E483985A-3C1C-493D-ACBD-D189A8DE2BBB}" type="presOf" srcId="{D9DCDB2C-F34B-42CC-A0A0-D33A2BE2A221}" destId="{094290C7-A98F-4B12-9552-FDA63C0C52DE}" srcOrd="0" destOrd="0" presId="urn:microsoft.com/office/officeart/2005/8/layout/cycle3"/>
    <dgm:cxn modelId="{EF696B80-3C28-4EF9-B718-66A24A7F321A}" srcId="{A1E298DA-06D2-420E-8F96-9D05D8EF065A}" destId="{A0525F77-E9ED-46A8-9B55-F93ACD5EA3E6}" srcOrd="3" destOrd="0" parTransId="{C22E345E-3192-4A86-9160-9EE9A8A967D4}" sibTransId="{2DE946F1-496D-42DF-A2E1-0D9729CF5D85}"/>
    <dgm:cxn modelId="{B75A2082-CFCC-43C1-B64B-D4C2B9A57DF5}" srcId="{A1E298DA-06D2-420E-8F96-9D05D8EF065A}" destId="{30C86E76-EEB7-4157-B23E-BA79B16FC364}" srcOrd="5" destOrd="0" parTransId="{A7537A7A-7051-4167-9BA0-19DCDF7F05B7}" sibTransId="{45757747-DB8F-48AC-AA9C-F318477A2F52}"/>
    <dgm:cxn modelId="{EC041091-8562-4A7F-B754-CB551F92554A}" type="presOf" srcId="{30C86E76-EEB7-4157-B23E-BA79B16FC364}" destId="{B751F952-B21A-48C0-930D-27290EF48390}" srcOrd="0" destOrd="0" presId="urn:microsoft.com/office/officeart/2005/8/layout/cycle3"/>
    <dgm:cxn modelId="{3AAE4D9A-38DF-479D-8828-0D5C481F4C10}" type="presOf" srcId="{A0525F77-E9ED-46A8-9B55-F93ACD5EA3E6}" destId="{BB85B850-D3F6-49B6-9651-A75F2B9269E5}" srcOrd="0" destOrd="0" presId="urn:microsoft.com/office/officeart/2005/8/layout/cycle3"/>
    <dgm:cxn modelId="{6F8DEFB3-8639-427D-8F37-993D4D5AC909}" srcId="{A1E298DA-06D2-420E-8F96-9D05D8EF065A}" destId="{5EB3AC97-4331-4C66-8F1F-F790FA762EC3}" srcOrd="0" destOrd="0" parTransId="{CF55E316-16CB-42D2-9878-3113C48957DB}" sibTransId="{D9DCDB2C-F34B-42CC-A0A0-D33A2BE2A221}"/>
    <dgm:cxn modelId="{D3C35EC1-7E84-4DB9-A547-D824AA750E50}" srcId="{A1E298DA-06D2-420E-8F96-9D05D8EF065A}" destId="{A0DBEA45-1F43-4E96-9A7F-CD743376D15E}" srcOrd="1" destOrd="0" parTransId="{2B906E19-ED26-49F4-B16E-E1DFB59F276F}" sibTransId="{7A7C5B6B-495B-4DDC-A93B-9F33C7D95DA1}"/>
    <dgm:cxn modelId="{E967B8EC-C228-48CB-8638-CAF558ED7E52}" srcId="{A1E298DA-06D2-420E-8F96-9D05D8EF065A}" destId="{135FA436-28A3-4B7D-8D35-4AF1053F74AB}" srcOrd="2" destOrd="0" parTransId="{297F699B-DFAE-46DD-9991-A5D40075DF42}" sibTransId="{C2B98DD2-2AF5-487F-8D30-A3DC31A0A2DD}"/>
    <dgm:cxn modelId="{F2F3A6DC-F310-4A15-9EC2-9FC06A8D3632}" type="presParOf" srcId="{6A39D2C2-52A0-49A5-9FD6-A00B05491D7B}" destId="{3362D41F-1E65-4F2B-9254-54CA077013F2}" srcOrd="0" destOrd="0" presId="urn:microsoft.com/office/officeart/2005/8/layout/cycle3"/>
    <dgm:cxn modelId="{D0C62787-63E3-4BE7-A87F-34B21B36AB3B}" type="presParOf" srcId="{3362D41F-1E65-4F2B-9254-54CA077013F2}" destId="{0EE5CB5D-9206-48BB-974A-D1E56B35D3A9}" srcOrd="0" destOrd="0" presId="urn:microsoft.com/office/officeart/2005/8/layout/cycle3"/>
    <dgm:cxn modelId="{8167ECF3-4743-4A61-8828-9DEC34629240}" type="presParOf" srcId="{3362D41F-1E65-4F2B-9254-54CA077013F2}" destId="{094290C7-A98F-4B12-9552-FDA63C0C52DE}" srcOrd="1" destOrd="0" presId="urn:microsoft.com/office/officeart/2005/8/layout/cycle3"/>
    <dgm:cxn modelId="{31F64D66-E0FC-4460-A1AF-B1970A9E5F22}" type="presParOf" srcId="{3362D41F-1E65-4F2B-9254-54CA077013F2}" destId="{86663303-7154-4FD5-8215-A53EB6B18183}" srcOrd="2" destOrd="0" presId="urn:microsoft.com/office/officeart/2005/8/layout/cycle3"/>
    <dgm:cxn modelId="{C626B090-4B42-43A0-B1F9-4A1559570DB8}" type="presParOf" srcId="{3362D41F-1E65-4F2B-9254-54CA077013F2}" destId="{650BEB8A-4EBF-48C4-A51C-0CBD6E4B4516}" srcOrd="3" destOrd="0" presId="urn:microsoft.com/office/officeart/2005/8/layout/cycle3"/>
    <dgm:cxn modelId="{2E6453FD-746F-4FDF-A5BC-8F1A2C9EDE2B}" type="presParOf" srcId="{3362D41F-1E65-4F2B-9254-54CA077013F2}" destId="{BB85B850-D3F6-49B6-9651-A75F2B9269E5}" srcOrd="4" destOrd="0" presId="urn:microsoft.com/office/officeart/2005/8/layout/cycle3"/>
    <dgm:cxn modelId="{E62BB4F4-EF98-42B5-9563-80F55158A468}" type="presParOf" srcId="{3362D41F-1E65-4F2B-9254-54CA077013F2}" destId="{45D97C23-C467-4BE8-B5ED-2E9FAEED31A2}" srcOrd="5" destOrd="0" presId="urn:microsoft.com/office/officeart/2005/8/layout/cycle3"/>
    <dgm:cxn modelId="{B59CAF6E-AD03-41AE-818B-F74438F79F90}" type="presParOf" srcId="{3362D41F-1E65-4F2B-9254-54CA077013F2}" destId="{B751F952-B21A-48C0-930D-27290EF48390}"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13B035-7BF8-4899-A21C-64F2E687C47F}"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02007F92-1BC1-4346-A88C-3B91AA292693}">
      <dgm:prSet phldrT="[Text]"/>
      <dgm:spPr/>
      <dgm:t>
        <a:bodyPr/>
        <a:lstStyle/>
        <a:p>
          <a:r>
            <a:rPr lang="en-US" dirty="0"/>
            <a:t>Development</a:t>
          </a:r>
        </a:p>
      </dgm:t>
    </dgm:pt>
    <dgm:pt modelId="{CC4B2558-24D1-4448-8A06-71329451812D}" type="parTrans" cxnId="{4B33CB70-9530-421D-ADB8-0F3D3253713D}">
      <dgm:prSet/>
      <dgm:spPr/>
      <dgm:t>
        <a:bodyPr/>
        <a:lstStyle/>
        <a:p>
          <a:endParaRPr lang="en-US"/>
        </a:p>
      </dgm:t>
    </dgm:pt>
    <dgm:pt modelId="{C5925444-2A55-4B0B-8253-F962F4B00E44}" type="sibTrans" cxnId="{4B33CB70-9530-421D-ADB8-0F3D3253713D}">
      <dgm:prSet/>
      <dgm:spPr/>
      <dgm:t>
        <a:bodyPr/>
        <a:lstStyle/>
        <a:p>
          <a:endParaRPr lang="en-US"/>
        </a:p>
      </dgm:t>
    </dgm:pt>
    <dgm:pt modelId="{C8B623E4-A58C-468C-84AF-2348F8434934}">
      <dgm:prSet phldrT="[Text]"/>
      <dgm:spPr/>
      <dgm:t>
        <a:bodyPr/>
        <a:lstStyle/>
        <a:p>
          <a:r>
            <a:rPr lang="en-US" dirty="0"/>
            <a:t>Staging</a:t>
          </a:r>
        </a:p>
      </dgm:t>
    </dgm:pt>
    <dgm:pt modelId="{3BBB8CEF-6706-4AD4-8A24-96C9DBD22386}" type="parTrans" cxnId="{AD7B034E-8148-49DA-8C20-B9F132D462FE}">
      <dgm:prSet/>
      <dgm:spPr/>
      <dgm:t>
        <a:bodyPr/>
        <a:lstStyle/>
        <a:p>
          <a:endParaRPr lang="en-US"/>
        </a:p>
      </dgm:t>
    </dgm:pt>
    <dgm:pt modelId="{A0D026AC-B6CA-4BB1-93E4-6B0DF6D12B08}" type="sibTrans" cxnId="{AD7B034E-8148-49DA-8C20-B9F132D462FE}">
      <dgm:prSet/>
      <dgm:spPr/>
      <dgm:t>
        <a:bodyPr/>
        <a:lstStyle/>
        <a:p>
          <a:endParaRPr lang="en-US"/>
        </a:p>
      </dgm:t>
    </dgm:pt>
    <dgm:pt modelId="{89BD9489-D4CA-47C4-9B76-EE96029711D3}">
      <dgm:prSet phldrT="[Text]"/>
      <dgm:spPr/>
      <dgm:t>
        <a:bodyPr/>
        <a:lstStyle/>
        <a:p>
          <a:r>
            <a:rPr lang="en-US" dirty="0"/>
            <a:t>Production</a:t>
          </a:r>
        </a:p>
      </dgm:t>
    </dgm:pt>
    <dgm:pt modelId="{DA39BF8C-9541-4300-8F50-06107C8A788D}" type="parTrans" cxnId="{8AA18750-5E8B-4D6D-A5B4-2A1FB89DCBC9}">
      <dgm:prSet/>
      <dgm:spPr/>
      <dgm:t>
        <a:bodyPr/>
        <a:lstStyle/>
        <a:p>
          <a:endParaRPr lang="en-US"/>
        </a:p>
      </dgm:t>
    </dgm:pt>
    <dgm:pt modelId="{5D7FBACB-CD9C-4891-AED5-51D2431AE514}" type="sibTrans" cxnId="{8AA18750-5E8B-4D6D-A5B4-2A1FB89DCBC9}">
      <dgm:prSet/>
      <dgm:spPr/>
      <dgm:t>
        <a:bodyPr/>
        <a:lstStyle/>
        <a:p>
          <a:endParaRPr lang="en-US"/>
        </a:p>
      </dgm:t>
    </dgm:pt>
    <dgm:pt modelId="{228F4B8D-9CAC-44D5-8965-585BF5FB4B62}" type="pres">
      <dgm:prSet presAssocID="{9A13B035-7BF8-4899-A21C-64F2E687C47F}" presName="Name0" presStyleCnt="0">
        <dgm:presLayoutVars>
          <dgm:chMax val="11"/>
          <dgm:chPref val="11"/>
          <dgm:dir/>
          <dgm:resizeHandles/>
        </dgm:presLayoutVars>
      </dgm:prSet>
      <dgm:spPr/>
    </dgm:pt>
    <dgm:pt modelId="{6DD17DED-B271-4E31-89C5-73C0BB6502A0}" type="pres">
      <dgm:prSet presAssocID="{89BD9489-D4CA-47C4-9B76-EE96029711D3}" presName="Accent3" presStyleCnt="0"/>
      <dgm:spPr/>
    </dgm:pt>
    <dgm:pt modelId="{095BE94C-7182-4969-8240-74C1562C1E77}" type="pres">
      <dgm:prSet presAssocID="{89BD9489-D4CA-47C4-9B76-EE96029711D3}" presName="Accent" presStyleLbl="node1" presStyleIdx="0" presStyleCnt="3"/>
      <dgm:spPr/>
    </dgm:pt>
    <dgm:pt modelId="{55DD2CE7-6D00-45D6-B340-2D6C66FEE8A2}" type="pres">
      <dgm:prSet presAssocID="{89BD9489-D4CA-47C4-9B76-EE96029711D3}" presName="ParentBackground3" presStyleCnt="0"/>
      <dgm:spPr/>
    </dgm:pt>
    <dgm:pt modelId="{75F34E29-DE10-4A30-A7B7-52D4C51CA0B1}" type="pres">
      <dgm:prSet presAssocID="{89BD9489-D4CA-47C4-9B76-EE96029711D3}" presName="ParentBackground" presStyleLbl="fgAcc1" presStyleIdx="0" presStyleCnt="3"/>
      <dgm:spPr/>
    </dgm:pt>
    <dgm:pt modelId="{2BCC84EB-082C-41CD-AD42-7AC954D29355}" type="pres">
      <dgm:prSet presAssocID="{89BD9489-D4CA-47C4-9B76-EE96029711D3}" presName="Parent3" presStyleLbl="revTx" presStyleIdx="0" presStyleCnt="0">
        <dgm:presLayoutVars>
          <dgm:chMax val="1"/>
          <dgm:chPref val="1"/>
          <dgm:bulletEnabled val="1"/>
        </dgm:presLayoutVars>
      </dgm:prSet>
      <dgm:spPr/>
    </dgm:pt>
    <dgm:pt modelId="{08A396CF-3980-4312-A15A-A7B17C26AA4F}" type="pres">
      <dgm:prSet presAssocID="{C8B623E4-A58C-468C-84AF-2348F8434934}" presName="Accent2" presStyleCnt="0"/>
      <dgm:spPr/>
    </dgm:pt>
    <dgm:pt modelId="{69BAC922-BAA0-45AA-85D0-48AED22E63D4}" type="pres">
      <dgm:prSet presAssocID="{C8B623E4-A58C-468C-84AF-2348F8434934}" presName="Accent" presStyleLbl="node1" presStyleIdx="1" presStyleCnt="3"/>
      <dgm:spPr/>
    </dgm:pt>
    <dgm:pt modelId="{434447AC-1C27-4DFF-B7FE-19C777EF1A2C}" type="pres">
      <dgm:prSet presAssocID="{C8B623E4-A58C-468C-84AF-2348F8434934}" presName="ParentBackground2" presStyleCnt="0"/>
      <dgm:spPr/>
    </dgm:pt>
    <dgm:pt modelId="{2C6D07E5-35DB-451D-BE61-8E4A03FF2211}" type="pres">
      <dgm:prSet presAssocID="{C8B623E4-A58C-468C-84AF-2348F8434934}" presName="ParentBackground" presStyleLbl="fgAcc1" presStyleIdx="1" presStyleCnt="3"/>
      <dgm:spPr/>
    </dgm:pt>
    <dgm:pt modelId="{BDED9B11-AB07-46D9-A577-80C94759AD48}" type="pres">
      <dgm:prSet presAssocID="{C8B623E4-A58C-468C-84AF-2348F8434934}" presName="Parent2" presStyleLbl="revTx" presStyleIdx="0" presStyleCnt="0">
        <dgm:presLayoutVars>
          <dgm:chMax val="1"/>
          <dgm:chPref val="1"/>
          <dgm:bulletEnabled val="1"/>
        </dgm:presLayoutVars>
      </dgm:prSet>
      <dgm:spPr/>
    </dgm:pt>
    <dgm:pt modelId="{38224DBB-238B-456B-B97E-AD44CA9655D2}" type="pres">
      <dgm:prSet presAssocID="{02007F92-1BC1-4346-A88C-3B91AA292693}" presName="Accent1" presStyleCnt="0"/>
      <dgm:spPr/>
    </dgm:pt>
    <dgm:pt modelId="{BE804CCF-4F82-4613-8C7B-05602A61B803}" type="pres">
      <dgm:prSet presAssocID="{02007F92-1BC1-4346-A88C-3B91AA292693}" presName="Accent" presStyleLbl="node1" presStyleIdx="2" presStyleCnt="3"/>
      <dgm:spPr/>
    </dgm:pt>
    <dgm:pt modelId="{EB9ADF73-9475-4F4B-A338-E6EC4D259515}" type="pres">
      <dgm:prSet presAssocID="{02007F92-1BC1-4346-A88C-3B91AA292693}" presName="ParentBackground1" presStyleCnt="0"/>
      <dgm:spPr/>
    </dgm:pt>
    <dgm:pt modelId="{ABB1650B-6B3E-475B-AF2E-DF9C6EB8AC7E}" type="pres">
      <dgm:prSet presAssocID="{02007F92-1BC1-4346-A88C-3B91AA292693}" presName="ParentBackground" presStyleLbl="fgAcc1" presStyleIdx="2" presStyleCnt="3"/>
      <dgm:spPr/>
    </dgm:pt>
    <dgm:pt modelId="{13D0BA4B-0147-4D84-8C2E-D75B258E442D}" type="pres">
      <dgm:prSet presAssocID="{02007F92-1BC1-4346-A88C-3B91AA292693}" presName="Parent1" presStyleLbl="revTx" presStyleIdx="0" presStyleCnt="0">
        <dgm:presLayoutVars>
          <dgm:chMax val="1"/>
          <dgm:chPref val="1"/>
          <dgm:bulletEnabled val="1"/>
        </dgm:presLayoutVars>
      </dgm:prSet>
      <dgm:spPr/>
    </dgm:pt>
  </dgm:ptLst>
  <dgm:cxnLst>
    <dgm:cxn modelId="{4F334E22-6932-4E70-9F65-63740F94F7C9}" type="presOf" srcId="{02007F92-1BC1-4346-A88C-3B91AA292693}" destId="{ABB1650B-6B3E-475B-AF2E-DF9C6EB8AC7E}" srcOrd="0" destOrd="0" presId="urn:microsoft.com/office/officeart/2011/layout/CircleProcess"/>
    <dgm:cxn modelId="{546DB84B-A5AB-4765-9661-09481031BAAA}" type="presOf" srcId="{9A13B035-7BF8-4899-A21C-64F2E687C47F}" destId="{228F4B8D-9CAC-44D5-8965-585BF5FB4B62}" srcOrd="0" destOrd="0" presId="urn:microsoft.com/office/officeart/2011/layout/CircleProcess"/>
    <dgm:cxn modelId="{AD7B034E-8148-49DA-8C20-B9F132D462FE}" srcId="{9A13B035-7BF8-4899-A21C-64F2E687C47F}" destId="{C8B623E4-A58C-468C-84AF-2348F8434934}" srcOrd="1" destOrd="0" parTransId="{3BBB8CEF-6706-4AD4-8A24-96C9DBD22386}" sibTransId="{A0D026AC-B6CA-4BB1-93E4-6B0DF6D12B08}"/>
    <dgm:cxn modelId="{8AA18750-5E8B-4D6D-A5B4-2A1FB89DCBC9}" srcId="{9A13B035-7BF8-4899-A21C-64F2E687C47F}" destId="{89BD9489-D4CA-47C4-9B76-EE96029711D3}" srcOrd="2" destOrd="0" parTransId="{DA39BF8C-9541-4300-8F50-06107C8A788D}" sibTransId="{5D7FBACB-CD9C-4891-AED5-51D2431AE514}"/>
    <dgm:cxn modelId="{4B33CB70-9530-421D-ADB8-0F3D3253713D}" srcId="{9A13B035-7BF8-4899-A21C-64F2E687C47F}" destId="{02007F92-1BC1-4346-A88C-3B91AA292693}" srcOrd="0" destOrd="0" parTransId="{CC4B2558-24D1-4448-8A06-71329451812D}" sibTransId="{C5925444-2A55-4B0B-8253-F962F4B00E44}"/>
    <dgm:cxn modelId="{A1B23DC4-D561-4CC8-AFE5-40C2F3E02331}" type="presOf" srcId="{02007F92-1BC1-4346-A88C-3B91AA292693}" destId="{13D0BA4B-0147-4D84-8C2E-D75B258E442D}" srcOrd="1" destOrd="0" presId="urn:microsoft.com/office/officeart/2011/layout/CircleProcess"/>
    <dgm:cxn modelId="{334712C8-BC4C-4C70-B1CA-9650470AB0C2}" type="presOf" srcId="{C8B623E4-A58C-468C-84AF-2348F8434934}" destId="{2C6D07E5-35DB-451D-BE61-8E4A03FF2211}" srcOrd="0" destOrd="0" presId="urn:microsoft.com/office/officeart/2011/layout/CircleProcess"/>
    <dgm:cxn modelId="{227F0ACA-9684-4E63-ADD0-A9ED38A52085}" type="presOf" srcId="{C8B623E4-A58C-468C-84AF-2348F8434934}" destId="{BDED9B11-AB07-46D9-A577-80C94759AD48}" srcOrd="1" destOrd="0" presId="urn:microsoft.com/office/officeart/2011/layout/CircleProcess"/>
    <dgm:cxn modelId="{3BFFE2DB-4AD3-4873-A412-F3CF27E29213}" type="presOf" srcId="{89BD9489-D4CA-47C4-9B76-EE96029711D3}" destId="{75F34E29-DE10-4A30-A7B7-52D4C51CA0B1}" srcOrd="0" destOrd="0" presId="urn:microsoft.com/office/officeart/2011/layout/CircleProcess"/>
    <dgm:cxn modelId="{AEE4E1EA-82B1-4F5C-81E1-F3F51265B131}" type="presOf" srcId="{89BD9489-D4CA-47C4-9B76-EE96029711D3}" destId="{2BCC84EB-082C-41CD-AD42-7AC954D29355}" srcOrd="1" destOrd="0" presId="urn:microsoft.com/office/officeart/2011/layout/CircleProcess"/>
    <dgm:cxn modelId="{60BD35F4-8D22-40E3-A820-0734229C0909}" type="presParOf" srcId="{228F4B8D-9CAC-44D5-8965-585BF5FB4B62}" destId="{6DD17DED-B271-4E31-89C5-73C0BB6502A0}" srcOrd="0" destOrd="0" presId="urn:microsoft.com/office/officeart/2011/layout/CircleProcess"/>
    <dgm:cxn modelId="{FDD60F8C-83B5-45A5-A7C8-C6F4656FC382}" type="presParOf" srcId="{6DD17DED-B271-4E31-89C5-73C0BB6502A0}" destId="{095BE94C-7182-4969-8240-74C1562C1E77}" srcOrd="0" destOrd="0" presId="urn:microsoft.com/office/officeart/2011/layout/CircleProcess"/>
    <dgm:cxn modelId="{6C8A806A-E1B5-438E-87CC-627D18AA0A66}" type="presParOf" srcId="{228F4B8D-9CAC-44D5-8965-585BF5FB4B62}" destId="{55DD2CE7-6D00-45D6-B340-2D6C66FEE8A2}" srcOrd="1" destOrd="0" presId="urn:microsoft.com/office/officeart/2011/layout/CircleProcess"/>
    <dgm:cxn modelId="{ECC3D817-1CF9-4E77-93B9-795C29E60DA7}" type="presParOf" srcId="{55DD2CE7-6D00-45D6-B340-2D6C66FEE8A2}" destId="{75F34E29-DE10-4A30-A7B7-52D4C51CA0B1}" srcOrd="0" destOrd="0" presId="urn:microsoft.com/office/officeart/2011/layout/CircleProcess"/>
    <dgm:cxn modelId="{FFA877FE-610A-4E13-A676-EA734B085EB4}" type="presParOf" srcId="{228F4B8D-9CAC-44D5-8965-585BF5FB4B62}" destId="{2BCC84EB-082C-41CD-AD42-7AC954D29355}" srcOrd="2" destOrd="0" presId="urn:microsoft.com/office/officeart/2011/layout/CircleProcess"/>
    <dgm:cxn modelId="{DA4423FF-B02F-47C6-9ACD-7A701477ADBC}" type="presParOf" srcId="{228F4B8D-9CAC-44D5-8965-585BF5FB4B62}" destId="{08A396CF-3980-4312-A15A-A7B17C26AA4F}" srcOrd="3" destOrd="0" presId="urn:microsoft.com/office/officeart/2011/layout/CircleProcess"/>
    <dgm:cxn modelId="{20E3A1A6-FAAA-44A3-8371-ADD54534F798}" type="presParOf" srcId="{08A396CF-3980-4312-A15A-A7B17C26AA4F}" destId="{69BAC922-BAA0-45AA-85D0-48AED22E63D4}" srcOrd="0" destOrd="0" presId="urn:microsoft.com/office/officeart/2011/layout/CircleProcess"/>
    <dgm:cxn modelId="{41A8233E-896B-4827-BEE4-1B1F525B5633}" type="presParOf" srcId="{228F4B8D-9CAC-44D5-8965-585BF5FB4B62}" destId="{434447AC-1C27-4DFF-B7FE-19C777EF1A2C}" srcOrd="4" destOrd="0" presId="urn:microsoft.com/office/officeart/2011/layout/CircleProcess"/>
    <dgm:cxn modelId="{DEBC999A-D504-4D0A-9887-010B9BCFFD0A}" type="presParOf" srcId="{434447AC-1C27-4DFF-B7FE-19C777EF1A2C}" destId="{2C6D07E5-35DB-451D-BE61-8E4A03FF2211}" srcOrd="0" destOrd="0" presId="urn:microsoft.com/office/officeart/2011/layout/CircleProcess"/>
    <dgm:cxn modelId="{A300DAF9-C709-4A2F-B7B5-4D51988CA755}" type="presParOf" srcId="{228F4B8D-9CAC-44D5-8965-585BF5FB4B62}" destId="{BDED9B11-AB07-46D9-A577-80C94759AD48}" srcOrd="5" destOrd="0" presId="urn:microsoft.com/office/officeart/2011/layout/CircleProcess"/>
    <dgm:cxn modelId="{69CA977D-A098-49CF-BC1F-194FC2AB410B}" type="presParOf" srcId="{228F4B8D-9CAC-44D5-8965-585BF5FB4B62}" destId="{38224DBB-238B-456B-B97E-AD44CA9655D2}" srcOrd="6" destOrd="0" presId="urn:microsoft.com/office/officeart/2011/layout/CircleProcess"/>
    <dgm:cxn modelId="{C995E146-BEE4-49FB-AF72-81D83C631563}" type="presParOf" srcId="{38224DBB-238B-456B-B97E-AD44CA9655D2}" destId="{BE804CCF-4F82-4613-8C7B-05602A61B803}" srcOrd="0" destOrd="0" presId="urn:microsoft.com/office/officeart/2011/layout/CircleProcess"/>
    <dgm:cxn modelId="{379B46F2-87D9-4968-9A87-0377AEA560E1}" type="presParOf" srcId="{228F4B8D-9CAC-44D5-8965-585BF5FB4B62}" destId="{EB9ADF73-9475-4F4B-A338-E6EC4D259515}" srcOrd="7" destOrd="0" presId="urn:microsoft.com/office/officeart/2011/layout/CircleProcess"/>
    <dgm:cxn modelId="{2EA36393-B1E1-4BB6-A096-CFEEDB43A1E4}" type="presParOf" srcId="{EB9ADF73-9475-4F4B-A338-E6EC4D259515}" destId="{ABB1650B-6B3E-475B-AF2E-DF9C6EB8AC7E}" srcOrd="0" destOrd="0" presId="urn:microsoft.com/office/officeart/2011/layout/CircleProcess"/>
    <dgm:cxn modelId="{C4649C82-05F7-4547-A8F8-3B9634664524}" type="presParOf" srcId="{228F4B8D-9CAC-44D5-8965-585BF5FB4B62}" destId="{13D0BA4B-0147-4D84-8C2E-D75B258E442D}" srcOrd="8"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290C7-A98F-4B12-9552-FDA63C0C52DE}">
      <dsp:nvSpPr>
        <dsp:cNvPr id="0" name=""/>
        <dsp:cNvSpPr/>
      </dsp:nvSpPr>
      <dsp:spPr>
        <a:xfrm>
          <a:off x="141511" y="83203"/>
          <a:ext cx="4318144" cy="4318144"/>
        </a:xfrm>
        <a:prstGeom prst="circularArrow">
          <a:avLst>
            <a:gd name="adj1" fmla="val 5274"/>
            <a:gd name="adj2" fmla="val 312630"/>
            <a:gd name="adj3" fmla="val 14309256"/>
            <a:gd name="adj4" fmla="val 17079701"/>
            <a:gd name="adj5" fmla="val 5477"/>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E5CB5D-9206-48BB-974A-D1E56B35D3A9}">
      <dsp:nvSpPr>
        <dsp:cNvPr id="0" name=""/>
        <dsp:cNvSpPr/>
      </dsp:nvSpPr>
      <dsp:spPr>
        <a:xfrm>
          <a:off x="1517621" y="90070"/>
          <a:ext cx="1565924" cy="7829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1. Planning</a:t>
          </a:r>
        </a:p>
      </dsp:txBody>
      <dsp:txXfrm>
        <a:off x="1555842" y="128291"/>
        <a:ext cx="1489482" cy="706520"/>
      </dsp:txXfrm>
    </dsp:sp>
    <dsp:sp modelId="{86663303-7154-4FD5-8215-A53EB6B18183}">
      <dsp:nvSpPr>
        <dsp:cNvPr id="0" name=""/>
        <dsp:cNvSpPr/>
      </dsp:nvSpPr>
      <dsp:spPr>
        <a:xfrm>
          <a:off x="3034709" y="965961"/>
          <a:ext cx="1565924" cy="782962"/>
        </a:xfrm>
        <a:prstGeom prst="roundRect">
          <a:avLst/>
        </a:prstGeom>
        <a:solidFill>
          <a:schemeClr val="accent5">
            <a:hueOff val="-730796"/>
            <a:satOff val="-1596"/>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2. Analysis</a:t>
          </a:r>
        </a:p>
      </dsp:txBody>
      <dsp:txXfrm>
        <a:off x="3072930" y="1004182"/>
        <a:ext cx="1489482" cy="706520"/>
      </dsp:txXfrm>
    </dsp:sp>
    <dsp:sp modelId="{650BEB8A-4EBF-48C4-A51C-0CBD6E4B4516}">
      <dsp:nvSpPr>
        <dsp:cNvPr id="0" name=""/>
        <dsp:cNvSpPr/>
      </dsp:nvSpPr>
      <dsp:spPr>
        <a:xfrm>
          <a:off x="3034709" y="2717744"/>
          <a:ext cx="1565924" cy="782962"/>
        </a:xfrm>
        <a:prstGeom prst="roundRect">
          <a:avLst/>
        </a:prstGeom>
        <a:solidFill>
          <a:schemeClr val="accent5">
            <a:hueOff val="-1461592"/>
            <a:satOff val="-3192"/>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3. Design</a:t>
          </a:r>
        </a:p>
      </dsp:txBody>
      <dsp:txXfrm>
        <a:off x="3072930" y="2755965"/>
        <a:ext cx="1489482" cy="706520"/>
      </dsp:txXfrm>
    </dsp:sp>
    <dsp:sp modelId="{BB85B850-D3F6-49B6-9651-A75F2B9269E5}">
      <dsp:nvSpPr>
        <dsp:cNvPr id="0" name=""/>
        <dsp:cNvSpPr/>
      </dsp:nvSpPr>
      <dsp:spPr>
        <a:xfrm>
          <a:off x="1517621" y="3593636"/>
          <a:ext cx="1565924" cy="782962"/>
        </a:xfrm>
        <a:prstGeom prst="roundRect">
          <a:avLst/>
        </a:prstGeom>
        <a:solidFill>
          <a:schemeClr val="accent5">
            <a:hueOff val="-2192388"/>
            <a:satOff val="-4789"/>
            <a:lumOff val="8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4. Implementation</a:t>
          </a:r>
        </a:p>
      </dsp:txBody>
      <dsp:txXfrm>
        <a:off x="1555842" y="3631857"/>
        <a:ext cx="1489482" cy="706520"/>
      </dsp:txXfrm>
    </dsp:sp>
    <dsp:sp modelId="{45D97C23-C467-4BE8-B5ED-2E9FAEED31A2}">
      <dsp:nvSpPr>
        <dsp:cNvPr id="0" name=""/>
        <dsp:cNvSpPr/>
      </dsp:nvSpPr>
      <dsp:spPr>
        <a:xfrm>
          <a:off x="532" y="2717744"/>
          <a:ext cx="1565924" cy="782962"/>
        </a:xfrm>
        <a:prstGeom prst="roundRect">
          <a:avLst/>
        </a:prstGeom>
        <a:solidFill>
          <a:schemeClr val="accent5">
            <a:hueOff val="-2923184"/>
            <a:satOff val="-6385"/>
            <a:lumOff val="11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5. Testing</a:t>
          </a:r>
        </a:p>
      </dsp:txBody>
      <dsp:txXfrm>
        <a:off x="38753" y="2755965"/>
        <a:ext cx="1489482" cy="706520"/>
      </dsp:txXfrm>
    </dsp:sp>
    <dsp:sp modelId="{B751F952-B21A-48C0-930D-27290EF48390}">
      <dsp:nvSpPr>
        <dsp:cNvPr id="0" name=""/>
        <dsp:cNvSpPr/>
      </dsp:nvSpPr>
      <dsp:spPr>
        <a:xfrm>
          <a:off x="532" y="965961"/>
          <a:ext cx="1565924" cy="782962"/>
        </a:xfrm>
        <a:prstGeom prst="roundRect">
          <a:avLst/>
        </a:prstGeom>
        <a:solidFill>
          <a:schemeClr val="accent5">
            <a:hueOff val="-3653980"/>
            <a:satOff val="-7981"/>
            <a:lumOff val="1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6. Maintenance</a:t>
          </a:r>
        </a:p>
      </dsp:txBody>
      <dsp:txXfrm>
        <a:off x="38753" y="1004182"/>
        <a:ext cx="1489482" cy="706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BE94C-7182-4969-8240-74C1562C1E77}">
      <dsp:nvSpPr>
        <dsp:cNvPr id="0" name=""/>
        <dsp:cNvSpPr/>
      </dsp:nvSpPr>
      <dsp:spPr>
        <a:xfrm>
          <a:off x="3993486" y="553646"/>
          <a:ext cx="1466596" cy="14668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F34E29-DE10-4A30-A7B7-52D4C51CA0B1}">
      <dsp:nvSpPr>
        <dsp:cNvPr id="0" name=""/>
        <dsp:cNvSpPr/>
      </dsp:nvSpPr>
      <dsp:spPr>
        <a:xfrm>
          <a:off x="4042182" y="602550"/>
          <a:ext cx="1369205" cy="13690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Production</a:t>
          </a:r>
        </a:p>
      </dsp:txBody>
      <dsp:txXfrm>
        <a:off x="4237919" y="798167"/>
        <a:ext cx="977730" cy="977826"/>
      </dsp:txXfrm>
    </dsp:sp>
    <dsp:sp modelId="{69BAC922-BAA0-45AA-85D0-48AED22E63D4}">
      <dsp:nvSpPr>
        <dsp:cNvPr id="0" name=""/>
        <dsp:cNvSpPr/>
      </dsp:nvSpPr>
      <dsp:spPr>
        <a:xfrm rot="2700000">
          <a:off x="2479483" y="555419"/>
          <a:ext cx="1463064" cy="146306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6D07E5-35DB-451D-BE61-8E4A03FF2211}">
      <dsp:nvSpPr>
        <dsp:cNvPr id="0" name=""/>
        <dsp:cNvSpPr/>
      </dsp:nvSpPr>
      <dsp:spPr>
        <a:xfrm>
          <a:off x="2526412" y="602550"/>
          <a:ext cx="1369205" cy="13690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Staging</a:t>
          </a:r>
        </a:p>
      </dsp:txBody>
      <dsp:txXfrm>
        <a:off x="2722150" y="798167"/>
        <a:ext cx="977730" cy="977826"/>
      </dsp:txXfrm>
    </dsp:sp>
    <dsp:sp modelId="{BE804CCF-4F82-4613-8C7B-05602A61B803}">
      <dsp:nvSpPr>
        <dsp:cNvPr id="0" name=""/>
        <dsp:cNvSpPr/>
      </dsp:nvSpPr>
      <dsp:spPr>
        <a:xfrm rot="2700000">
          <a:off x="963714" y="555419"/>
          <a:ext cx="1463064" cy="146306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1650B-6B3E-475B-AF2E-DF9C6EB8AC7E}">
      <dsp:nvSpPr>
        <dsp:cNvPr id="0" name=""/>
        <dsp:cNvSpPr/>
      </dsp:nvSpPr>
      <dsp:spPr>
        <a:xfrm>
          <a:off x="1010643" y="602550"/>
          <a:ext cx="1369205" cy="13690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Development</a:t>
          </a:r>
        </a:p>
      </dsp:txBody>
      <dsp:txXfrm>
        <a:off x="1206380" y="798167"/>
        <a:ext cx="977730" cy="97782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t>5/14/2023</a:t>
            </a:fld>
            <a:endParaRPr lang="en-US"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t>‹#›</a:t>
            </a:fld>
            <a:endParaRPr lang="en-U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t>5/14/2023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t>‹#›</a:t>
            </a:fld>
            <a:endParaRPr lang="en-U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p>
          <a:p>
            <a:r>
              <a:rPr lang="en-US" noProof="0" dirty="0"/>
              <a:t>Logo</a:t>
            </a:r>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p>
          <a:p>
            <a:r>
              <a:rPr lang="en-US" noProof="0" dirty="0"/>
              <a:t>Logo</a:t>
            </a:r>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p>
          <a:p>
            <a:r>
              <a:rPr lang="en-US" noProof="0" dirty="0"/>
              <a:t>Logo</a:t>
            </a:r>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p>
          <a:p>
            <a:r>
              <a:rPr lang="en-US" noProof="0" dirty="0"/>
              <a:t>Logo</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p>
          <a:p>
            <a:r>
              <a:rPr lang="en-US" noProof="0" dirty="0"/>
              <a:t>Logo</a:t>
            </a:r>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p>
          <a:p>
            <a:r>
              <a:rPr lang="en-US" noProof="0" dirty="0"/>
              <a:t>Logo</a:t>
            </a:r>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noProof="0"/>
              <a:t>Click icon to add table</a:t>
            </a:r>
            <a:endParaRPr lang="en-U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noProof="0"/>
              <a:t>Click icon to add chart</a:t>
            </a:r>
            <a:endParaRPr lang="en-US"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ext Placeholder 7">
            <a:extLst>
              <a:ext uri="{FF2B5EF4-FFF2-40B4-BE49-F238E27FC236}">
                <a16:creationId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a:t>Edit Master text styles</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pPr/>
              <a:t>‹#›</a:t>
            </a:fld>
            <a:endParaRPr lang="en-US"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image" Target="../media/image21.jpeg"/><Relationship Id="rId1" Type="http://schemas.openxmlformats.org/officeDocument/2006/relationships/slideLayout" Target="../slideLayouts/slideLayout3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hyperlink" Target="http://damian.commons.gc.cuny.edu/" TargetMode="External"/><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raspberrypi.stackexchange.com/questions/42260/use-pi-as-internet-gateway" TargetMode="External"/><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hyperlink" Target="https://blogs.harvard.edu/cybersecurity/2017/01/11/cybersecurity-and-the-internet-of-things/" TargetMode="External"/><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sopheakmeas@yahoo.com"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a:xfrm>
            <a:off x="1524000" y="2298357"/>
            <a:ext cx="9144000" cy="2100647"/>
          </a:xfrm>
        </p:spPr>
        <p:txBody>
          <a:bodyPr>
            <a:normAutofit fontScale="90000"/>
          </a:bodyPr>
          <a:lstStyle/>
          <a:p>
            <a:r>
              <a:rPr lang="en-US" sz="5800" dirty="0"/>
              <a:t>SPD Defense IT 484  </a:t>
            </a:r>
            <a:br>
              <a:rPr lang="en-US" sz="5800" dirty="0"/>
            </a:br>
            <a:r>
              <a:rPr lang="en-US" sz="5800" dirty="0"/>
              <a:t>ACAS</a:t>
            </a:r>
            <a:br>
              <a:rPr lang="en-US" dirty="0"/>
            </a:br>
            <a:r>
              <a:rPr lang="en-US" sz="4800" dirty="0"/>
              <a:t>Sela Choup - 201600290</a:t>
            </a:r>
            <a:endParaRPr lang="ru-RU" sz="4800" dirty="0"/>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p:txBody>
          <a:bodyPr/>
          <a:lstStyle/>
          <a:p>
            <a:r>
              <a:rPr lang="en-US" dirty="0"/>
              <a:t>Administrator of CAIS Admission System</a:t>
            </a:r>
            <a:endParaRPr lang="ru-RU" dirty="0"/>
          </a:p>
        </p:txBody>
      </p:sp>
      <p:pic>
        <p:nvPicPr>
          <p:cNvPr id="14" name="Picture 13">
            <a:extLst>
              <a:ext uri="{FF2B5EF4-FFF2-40B4-BE49-F238E27FC236}">
                <a16:creationId xmlns:a16="http://schemas.microsoft.com/office/drawing/2014/main" id="{5B1FF2CB-F535-48B8-B501-5B6D0F306BC2}"/>
              </a:ext>
            </a:extLst>
          </p:cNvPr>
          <p:cNvPicPr>
            <a:picLocks noChangeAspect="1"/>
          </p:cNvPicPr>
          <p:nvPr/>
        </p:nvPicPr>
        <p:blipFill>
          <a:blip r:embed="rId2"/>
          <a:stretch>
            <a:fillRect/>
          </a:stretch>
        </p:blipFill>
        <p:spPr>
          <a:xfrm>
            <a:off x="5264247" y="313864"/>
            <a:ext cx="1663506" cy="16635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74BAE298-CD5A-4C68-BF7C-D309E86DB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3832" y="808877"/>
            <a:ext cx="2433426" cy="35780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3076" name="Picture 4">
            <a:extLst>
              <a:ext uri="{FF2B5EF4-FFF2-40B4-BE49-F238E27FC236}">
                <a16:creationId xmlns:a16="http://schemas.microsoft.com/office/drawing/2014/main" id="{FD9AD7DC-5ABD-4FFD-89FE-7E872FFAD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081" y="2257368"/>
            <a:ext cx="2860157" cy="4259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a:xfrm>
            <a:off x="716692" y="2091023"/>
            <a:ext cx="5272216" cy="804338"/>
          </a:xfrm>
        </p:spPr>
        <p:txBody>
          <a:bodyPr>
            <a:normAutofit fontScale="90000"/>
          </a:bodyPr>
          <a:lstStyle/>
          <a:p>
            <a:r>
              <a:rPr lang="en-US" dirty="0"/>
              <a:t>3.6 Project Scope and Constraint Cont.</a:t>
            </a:r>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idx="1"/>
          </p:nvPr>
        </p:nvSpPr>
        <p:spPr/>
        <p:txBody>
          <a:bodyPr/>
          <a:lstStyle/>
          <a:p>
            <a:r>
              <a:rPr lang="en-US" dirty="0"/>
              <a:t>Non-Functional Requirements</a:t>
            </a:r>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a:xfrm>
            <a:off x="815720" y="3578080"/>
            <a:ext cx="4215201" cy="2300640"/>
          </a:xfrm>
        </p:spPr>
        <p:txBody>
          <a:bodyPr>
            <a:normAutofit fontScale="92500" lnSpcReduction="20000"/>
          </a:bodyPr>
          <a:lstStyle/>
          <a:p>
            <a:pPr marL="285750" lvl="0" indent="-285750" eaLnBrk="0" hangingPunct="0">
              <a:buFont typeface="Arial" panose="020B0604020202020204" pitchFamily="34" charset="0"/>
              <a:buChar char="•"/>
            </a:pPr>
            <a:r>
              <a:rPr lang="en-US" sz="1500" dirty="0"/>
              <a:t>A running server at CAIS </a:t>
            </a:r>
          </a:p>
          <a:p>
            <a:pPr marL="285750" lvl="0" indent="-285750" eaLnBrk="0" hangingPunct="0">
              <a:buFont typeface="Arial" panose="020B0604020202020204" pitchFamily="34" charset="0"/>
              <a:buChar char="•"/>
            </a:pPr>
            <a:r>
              <a:rPr lang="en-US" sz="1500" dirty="0"/>
              <a:t>A running CAIS management system</a:t>
            </a:r>
          </a:p>
          <a:p>
            <a:pPr marL="285750" lvl="0" indent="-285750" eaLnBrk="0" hangingPunct="0">
              <a:buFont typeface="Arial" panose="020B0604020202020204" pitchFamily="34" charset="0"/>
              <a:buChar char="•"/>
            </a:pPr>
            <a:r>
              <a:rPr lang="en-US" sz="1500" dirty="0"/>
              <a:t>CAIS Domain name</a:t>
            </a:r>
          </a:p>
          <a:p>
            <a:pPr marL="285750" lvl="0" indent="-285750" eaLnBrk="0" hangingPunct="0">
              <a:buFont typeface="Arial" panose="020B0604020202020204" pitchFamily="34" charset="0"/>
              <a:buChar char="•"/>
            </a:pPr>
            <a:r>
              <a:rPr lang="en-US" sz="1500" dirty="0"/>
              <a:t>A minimum built server</a:t>
            </a:r>
          </a:p>
          <a:p>
            <a:pPr marL="800100" lvl="1" indent="-342900" eaLnBrk="0" hangingPunct="0">
              <a:buFont typeface="Arial" panose="020B0604020202020204" pitchFamily="34" charset="0"/>
              <a:buChar char="•"/>
            </a:pPr>
            <a:r>
              <a:rPr lang="en-US" sz="1500" dirty="0"/>
              <a:t>UPS</a:t>
            </a:r>
          </a:p>
          <a:p>
            <a:pPr marL="800100" lvl="1" indent="-342900" eaLnBrk="0" hangingPunct="0">
              <a:buFont typeface="Arial" panose="020B0604020202020204" pitchFamily="34" charset="0"/>
              <a:buChar char="•"/>
            </a:pPr>
            <a:r>
              <a:rPr lang="en-US" sz="1500" dirty="0"/>
              <a:t>RAM 4 GB</a:t>
            </a:r>
          </a:p>
          <a:p>
            <a:pPr marL="800100" lvl="1" indent="-342900" eaLnBrk="0" hangingPunct="0">
              <a:buFont typeface="Arial" panose="020B0604020202020204" pitchFamily="34" charset="0"/>
              <a:buChar char="•"/>
            </a:pPr>
            <a:r>
              <a:rPr lang="en-US" sz="1500" dirty="0"/>
              <a:t>SSD 500 GB</a:t>
            </a:r>
          </a:p>
          <a:p>
            <a:pPr marL="800100" lvl="1" indent="-342900" eaLnBrk="0" hangingPunct="0">
              <a:buFont typeface="Arial" panose="020B0604020202020204" pitchFamily="34" charset="0"/>
              <a:buChar char="•"/>
            </a:pPr>
            <a:r>
              <a:rPr lang="en-US" sz="1500" dirty="0"/>
              <a:t>Fast Ethernet cable connected to a Gigabyte switch</a:t>
            </a:r>
          </a:p>
          <a:p>
            <a:pPr marL="800100" lvl="1" indent="-342900" eaLnBrk="0" hangingPunct="0">
              <a:buFont typeface="Arial" panose="020B0604020202020204" pitchFamily="34" charset="0"/>
              <a:buChar char="•"/>
            </a:pPr>
            <a:r>
              <a:rPr lang="en-US" sz="1500" dirty="0"/>
              <a:t>Processor – Intel Core i7 or Intel Xeon</a:t>
            </a:r>
          </a:p>
        </p:txBody>
      </p:sp>
      <p:pic>
        <p:nvPicPr>
          <p:cNvPr id="3074" name="Picture 2">
            <a:extLst>
              <a:ext uri="{FF2B5EF4-FFF2-40B4-BE49-F238E27FC236}">
                <a16:creationId xmlns:a16="http://schemas.microsoft.com/office/drawing/2014/main" id="{3EA634B7-9936-4FD7-A717-AEDF28290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34" y="1066383"/>
            <a:ext cx="3062058" cy="45914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3191112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676396-C21D-4B70-9D79-1F2D37C21134}"/>
              </a:ext>
            </a:extLst>
          </p:cNvPr>
          <p:cNvSpPr>
            <a:spLocks noGrp="1"/>
          </p:cNvSpPr>
          <p:nvPr>
            <p:ph type="title"/>
          </p:nvPr>
        </p:nvSpPr>
        <p:spPr/>
        <p:txBody>
          <a:bodyPr/>
          <a:lstStyle/>
          <a:p>
            <a:r>
              <a:rPr lang="en-US" dirty="0"/>
              <a:t>3.7 Expected Business Benefits</a:t>
            </a:r>
          </a:p>
        </p:txBody>
      </p:sp>
      <p:sp>
        <p:nvSpPr>
          <p:cNvPr id="6" name="Text Placeholder 5">
            <a:extLst>
              <a:ext uri="{FF2B5EF4-FFF2-40B4-BE49-F238E27FC236}">
                <a16:creationId xmlns:a16="http://schemas.microsoft.com/office/drawing/2014/main" id="{576CF779-081B-4E72-A319-7C38F36AC31D}"/>
              </a:ext>
            </a:extLst>
          </p:cNvPr>
          <p:cNvSpPr>
            <a:spLocks noGrp="1"/>
          </p:cNvSpPr>
          <p:nvPr>
            <p:ph type="body" idx="1"/>
          </p:nvPr>
        </p:nvSpPr>
        <p:spPr>
          <a:xfrm>
            <a:off x="4292016" y="1625821"/>
            <a:ext cx="7258300" cy="978407"/>
          </a:xfrm>
        </p:spPr>
        <p:txBody>
          <a:bodyPr>
            <a:normAutofit/>
          </a:bodyPr>
          <a:lstStyle/>
          <a:p>
            <a:r>
              <a:rPr lang="en-US" dirty="0"/>
              <a:t>To solve the current problems and replace those traditional paperwork with new online registration system, ACAS increase efficiency in registering students from anywhere at anytime and to make a better communication.</a:t>
            </a:r>
          </a:p>
        </p:txBody>
      </p:sp>
      <p:sp>
        <p:nvSpPr>
          <p:cNvPr id="10" name="Text Placeholder 9">
            <a:extLst>
              <a:ext uri="{FF2B5EF4-FFF2-40B4-BE49-F238E27FC236}">
                <a16:creationId xmlns:a16="http://schemas.microsoft.com/office/drawing/2014/main" id="{FE943C05-E8A8-4207-AB61-8217865756BB}"/>
              </a:ext>
            </a:extLst>
          </p:cNvPr>
          <p:cNvSpPr>
            <a:spLocks noGrp="1"/>
          </p:cNvSpPr>
          <p:nvPr>
            <p:ph type="body" idx="29"/>
          </p:nvPr>
        </p:nvSpPr>
        <p:spPr/>
        <p:txBody>
          <a:bodyPr/>
          <a:lstStyle/>
          <a:p>
            <a:r>
              <a:rPr lang="en-US" dirty="0"/>
              <a:t>Users or Guardians</a:t>
            </a:r>
          </a:p>
        </p:txBody>
      </p:sp>
      <p:sp>
        <p:nvSpPr>
          <p:cNvPr id="9" name="Text Placeholder 8">
            <a:extLst>
              <a:ext uri="{FF2B5EF4-FFF2-40B4-BE49-F238E27FC236}">
                <a16:creationId xmlns:a16="http://schemas.microsoft.com/office/drawing/2014/main" id="{3BD6AF2B-2B9F-4A90-84C1-72B44208817D}"/>
              </a:ext>
            </a:extLst>
          </p:cNvPr>
          <p:cNvSpPr>
            <a:spLocks noGrp="1"/>
          </p:cNvSpPr>
          <p:nvPr>
            <p:ph type="body" idx="27"/>
          </p:nvPr>
        </p:nvSpPr>
        <p:spPr>
          <a:xfrm>
            <a:off x="5716329" y="3394494"/>
            <a:ext cx="5678300" cy="1129380"/>
          </a:xfrm>
        </p:spPr>
        <p:txBody>
          <a:bodyPr>
            <a:normAutofit/>
          </a:bodyPr>
          <a:lstStyle/>
          <a:p>
            <a:pPr marL="285750" indent="-285750">
              <a:buFont typeface="Arial" panose="020B0604020202020204" pitchFamily="34" charset="0"/>
              <a:buChar char="•"/>
            </a:pPr>
            <a:r>
              <a:rPr lang="en-US" dirty="0"/>
              <a:t>Reduce the cost and time to travel to do a half-day paperwork </a:t>
            </a:r>
          </a:p>
          <a:p>
            <a:pPr marL="285750" indent="-285750">
              <a:buFont typeface="Arial" panose="020B0604020202020204" pitchFamily="34" charset="0"/>
              <a:buChar char="•"/>
            </a:pPr>
            <a:r>
              <a:rPr lang="en-US" dirty="0"/>
              <a:t>Avoid close contacts during COVID-19 pandemic</a:t>
            </a:r>
          </a:p>
          <a:p>
            <a:pPr marL="285750" indent="-285750">
              <a:buFont typeface="Arial" panose="020B0604020202020204" pitchFamily="34" charset="0"/>
              <a:buChar char="•"/>
            </a:pPr>
            <a:r>
              <a:rPr lang="en-US" dirty="0"/>
              <a:t>Provide comfortability when doing a registration process</a:t>
            </a:r>
          </a:p>
        </p:txBody>
      </p:sp>
      <p:sp>
        <p:nvSpPr>
          <p:cNvPr id="13" name="Text Placeholder 12">
            <a:extLst>
              <a:ext uri="{FF2B5EF4-FFF2-40B4-BE49-F238E27FC236}">
                <a16:creationId xmlns:a16="http://schemas.microsoft.com/office/drawing/2014/main" id="{30B38FE9-8092-4507-832E-F26E6C7B971B}"/>
              </a:ext>
            </a:extLst>
          </p:cNvPr>
          <p:cNvSpPr>
            <a:spLocks noGrp="1"/>
          </p:cNvSpPr>
          <p:nvPr>
            <p:ph type="body" idx="32"/>
          </p:nvPr>
        </p:nvSpPr>
        <p:spPr/>
        <p:txBody>
          <a:bodyPr/>
          <a:lstStyle/>
          <a:p>
            <a:r>
              <a:rPr lang="en-US" dirty="0"/>
              <a:t>School Admin</a:t>
            </a:r>
          </a:p>
        </p:txBody>
      </p:sp>
      <p:sp>
        <p:nvSpPr>
          <p:cNvPr id="12" name="Text Placeholder 11">
            <a:extLst>
              <a:ext uri="{FF2B5EF4-FFF2-40B4-BE49-F238E27FC236}">
                <a16:creationId xmlns:a16="http://schemas.microsoft.com/office/drawing/2014/main" id="{3D9668B5-C557-4960-A190-E6D7AB94F51D}"/>
              </a:ext>
            </a:extLst>
          </p:cNvPr>
          <p:cNvSpPr>
            <a:spLocks noGrp="1"/>
          </p:cNvSpPr>
          <p:nvPr>
            <p:ph type="body" idx="31"/>
          </p:nvPr>
        </p:nvSpPr>
        <p:spPr>
          <a:xfrm>
            <a:off x="5716329" y="4687215"/>
            <a:ext cx="5678300" cy="1463255"/>
          </a:xfrm>
        </p:spPr>
        <p:txBody>
          <a:bodyPr>
            <a:normAutofit/>
          </a:bodyPr>
          <a:lstStyle/>
          <a:p>
            <a:pPr marL="285750" indent="-285750">
              <a:buFont typeface="Arial" panose="020B0604020202020204" pitchFamily="34" charset="0"/>
              <a:buChar char="•"/>
            </a:pPr>
            <a:r>
              <a:rPr lang="en-US" dirty="0"/>
              <a:t>Avoid close contacts</a:t>
            </a:r>
          </a:p>
          <a:p>
            <a:pPr marL="285750" indent="-285750">
              <a:buFont typeface="Arial" panose="020B0604020202020204" pitchFamily="34" charset="0"/>
              <a:buChar char="•"/>
            </a:pPr>
            <a:r>
              <a:rPr lang="en-US" dirty="0"/>
              <a:t>Application Form automatically stored after</a:t>
            </a:r>
          </a:p>
          <a:p>
            <a:pPr marL="285750" indent="-285750">
              <a:buFont typeface="Arial" panose="020B0604020202020204" pitchFamily="34" charset="0"/>
              <a:buChar char="•"/>
            </a:pPr>
            <a:r>
              <a:rPr lang="en-US" dirty="0"/>
              <a:t>Reduce the busy-tight schedule of student registration</a:t>
            </a:r>
          </a:p>
          <a:p>
            <a:pPr marL="285750" indent="-285750">
              <a:buFont typeface="Arial" panose="020B0604020202020204" pitchFamily="34" charset="0"/>
              <a:buChar char="•"/>
            </a:pPr>
            <a:r>
              <a:rPr lang="en-US" dirty="0"/>
              <a:t>Able to respond and make a better communication via email or Contact Us</a:t>
            </a:r>
          </a:p>
        </p:txBody>
      </p:sp>
    </p:spTree>
    <p:extLst>
      <p:ext uri="{BB962C8B-B14F-4D97-AF65-F5344CB8AC3E}">
        <p14:creationId xmlns:p14="http://schemas.microsoft.com/office/powerpoint/2010/main" val="375242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04689AA-1607-4AC2-9C01-8E1898441DC8}"/>
              </a:ext>
            </a:extLst>
          </p:cNvPr>
          <p:cNvSpPr>
            <a:spLocks noGrp="1"/>
          </p:cNvSpPr>
          <p:nvPr>
            <p:ph type="title"/>
          </p:nvPr>
        </p:nvSpPr>
        <p:spPr/>
        <p:txBody>
          <a:bodyPr/>
          <a:lstStyle/>
          <a:p>
            <a:r>
              <a:rPr lang="en-US" dirty="0"/>
              <a:t>Business Process</a:t>
            </a:r>
          </a:p>
        </p:txBody>
      </p:sp>
      <p:sp>
        <p:nvSpPr>
          <p:cNvPr id="2" name="Date Placeholder 1">
            <a:extLst>
              <a:ext uri="{FF2B5EF4-FFF2-40B4-BE49-F238E27FC236}">
                <a16:creationId xmlns:a16="http://schemas.microsoft.com/office/drawing/2014/main" id="{54533525-27F6-4323-AB2F-E6F0849211AE}"/>
              </a:ext>
            </a:extLst>
          </p:cNvPr>
          <p:cNvSpPr>
            <a:spLocks noGrp="1"/>
          </p:cNvSpPr>
          <p:nvPr>
            <p:ph type="dt" sz="half" idx="10"/>
          </p:nvPr>
        </p:nvSpPr>
        <p:spPr/>
        <p:txBody>
          <a:bodyPr/>
          <a:lstStyle/>
          <a:p>
            <a:r>
              <a:rPr lang="en-US" noProof="0"/>
              <a:t>MM.DD.20XX</a:t>
            </a:r>
            <a:endParaRPr lang="en-US" noProof="0" dirty="0"/>
          </a:p>
        </p:txBody>
      </p:sp>
      <p:sp>
        <p:nvSpPr>
          <p:cNvPr id="3" name="Footer Placeholder 2">
            <a:extLst>
              <a:ext uri="{FF2B5EF4-FFF2-40B4-BE49-F238E27FC236}">
                <a16:creationId xmlns:a16="http://schemas.microsoft.com/office/drawing/2014/main" id="{C3686806-4E93-4F51-9A09-B87F9F541AB0}"/>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BDDD6A8E-7C26-451D-86B7-72611C14D1F4}"/>
              </a:ext>
            </a:extLst>
          </p:cNvPr>
          <p:cNvSpPr>
            <a:spLocks noGrp="1"/>
          </p:cNvSpPr>
          <p:nvPr>
            <p:ph type="sldNum" sz="quarter" idx="12"/>
          </p:nvPr>
        </p:nvSpPr>
        <p:spPr/>
        <p:txBody>
          <a:bodyPr/>
          <a:lstStyle/>
          <a:p>
            <a:fld id="{8D581BC7-E183-40DB-AC97-C19EA4EB8894}" type="slidenum">
              <a:rPr lang="en-US" noProof="0" smtClean="0"/>
              <a:t>12</a:t>
            </a:fld>
            <a:endParaRPr lang="en-US" noProof="0" dirty="0"/>
          </a:p>
        </p:txBody>
      </p:sp>
      <p:sp>
        <p:nvSpPr>
          <p:cNvPr id="32" name="Text Placeholder 31">
            <a:extLst>
              <a:ext uri="{FF2B5EF4-FFF2-40B4-BE49-F238E27FC236}">
                <a16:creationId xmlns:a16="http://schemas.microsoft.com/office/drawing/2014/main" id="{E3EDEF50-D8B2-499E-BEFC-12C6A4043A3B}"/>
              </a:ext>
            </a:extLst>
          </p:cNvPr>
          <p:cNvSpPr>
            <a:spLocks noGrp="1"/>
          </p:cNvSpPr>
          <p:nvPr>
            <p:ph type="body" sz="quarter" idx="3"/>
          </p:nvPr>
        </p:nvSpPr>
        <p:spPr>
          <a:xfrm>
            <a:off x="7154191" y="1293026"/>
            <a:ext cx="3334015" cy="823912"/>
          </a:xfrm>
        </p:spPr>
        <p:txBody>
          <a:bodyPr/>
          <a:lstStyle/>
          <a:p>
            <a:pPr algn="ctr"/>
            <a:r>
              <a:rPr lang="en-US" dirty="0"/>
              <a:t>Admin Module</a:t>
            </a:r>
          </a:p>
        </p:txBody>
      </p:sp>
      <p:sp>
        <p:nvSpPr>
          <p:cNvPr id="37" name="Text Placeholder 29">
            <a:extLst>
              <a:ext uri="{FF2B5EF4-FFF2-40B4-BE49-F238E27FC236}">
                <a16:creationId xmlns:a16="http://schemas.microsoft.com/office/drawing/2014/main" id="{BB2ED5D5-F35E-4E69-8424-A8775FE2F50B}"/>
              </a:ext>
            </a:extLst>
          </p:cNvPr>
          <p:cNvSpPr txBox="1">
            <a:spLocks/>
          </p:cNvSpPr>
          <p:nvPr/>
        </p:nvSpPr>
        <p:spPr>
          <a:xfrm>
            <a:off x="1703794" y="1296115"/>
            <a:ext cx="3429774"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Student Module</a:t>
            </a:r>
          </a:p>
        </p:txBody>
      </p:sp>
      <p:pic>
        <p:nvPicPr>
          <p:cNvPr id="20" name="Content Placeholder 19">
            <a:extLst>
              <a:ext uri="{FF2B5EF4-FFF2-40B4-BE49-F238E27FC236}">
                <a16:creationId xmlns:a16="http://schemas.microsoft.com/office/drawing/2014/main" id="{E81540AB-225F-427F-9BAE-FC47EC66A4A9}"/>
              </a:ext>
            </a:extLst>
          </p:cNvPr>
          <p:cNvPicPr>
            <a:picLocks noGrp="1" noChangeAspect="1"/>
          </p:cNvPicPr>
          <p:nvPr>
            <p:ph sz="half" idx="2"/>
          </p:nvPr>
        </p:nvPicPr>
        <p:blipFill>
          <a:blip r:embed="rId2"/>
          <a:stretch>
            <a:fillRect/>
          </a:stretch>
        </p:blipFill>
        <p:spPr>
          <a:xfrm>
            <a:off x="1760948" y="2203449"/>
            <a:ext cx="4257093" cy="4362107"/>
          </a:xfrm>
          <a:prstGeom prst="rect">
            <a:avLst/>
          </a:prstGeom>
        </p:spPr>
      </p:pic>
      <p:pic>
        <p:nvPicPr>
          <p:cNvPr id="21" name="Content Placeholder 20">
            <a:extLst>
              <a:ext uri="{FF2B5EF4-FFF2-40B4-BE49-F238E27FC236}">
                <a16:creationId xmlns:a16="http://schemas.microsoft.com/office/drawing/2014/main" id="{88B45CEC-EB95-43C0-AFF6-6404E35FE250}"/>
              </a:ext>
            </a:extLst>
          </p:cNvPr>
          <p:cNvPicPr>
            <a:picLocks noGrp="1" noChangeAspect="1"/>
          </p:cNvPicPr>
          <p:nvPr>
            <p:ph sz="quarter" idx="4"/>
          </p:nvPr>
        </p:nvPicPr>
        <p:blipFill>
          <a:blip r:embed="rId3"/>
          <a:stretch>
            <a:fillRect/>
          </a:stretch>
        </p:blipFill>
        <p:spPr>
          <a:xfrm>
            <a:off x="6384324" y="2203450"/>
            <a:ext cx="3888527" cy="4377004"/>
          </a:xfrm>
          <a:prstGeom prst="rect">
            <a:avLst/>
          </a:prstGeom>
        </p:spPr>
      </p:pic>
    </p:spTree>
    <p:extLst>
      <p:ext uri="{BB962C8B-B14F-4D97-AF65-F5344CB8AC3E}">
        <p14:creationId xmlns:p14="http://schemas.microsoft.com/office/powerpoint/2010/main" val="1109182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04689AA-1607-4AC2-9C01-8E1898441DC8}"/>
              </a:ext>
            </a:extLst>
          </p:cNvPr>
          <p:cNvSpPr>
            <a:spLocks noGrp="1"/>
          </p:cNvSpPr>
          <p:nvPr>
            <p:ph type="title"/>
          </p:nvPr>
        </p:nvSpPr>
        <p:spPr/>
        <p:txBody>
          <a:bodyPr/>
          <a:lstStyle/>
          <a:p>
            <a:r>
              <a:rPr lang="en-US" dirty="0"/>
              <a:t>Business Process</a:t>
            </a:r>
          </a:p>
        </p:txBody>
      </p:sp>
      <p:sp>
        <p:nvSpPr>
          <p:cNvPr id="2" name="Date Placeholder 1">
            <a:extLst>
              <a:ext uri="{FF2B5EF4-FFF2-40B4-BE49-F238E27FC236}">
                <a16:creationId xmlns:a16="http://schemas.microsoft.com/office/drawing/2014/main" id="{54533525-27F6-4323-AB2F-E6F0849211AE}"/>
              </a:ext>
            </a:extLst>
          </p:cNvPr>
          <p:cNvSpPr>
            <a:spLocks noGrp="1"/>
          </p:cNvSpPr>
          <p:nvPr>
            <p:ph type="dt" sz="half" idx="10"/>
          </p:nvPr>
        </p:nvSpPr>
        <p:spPr/>
        <p:txBody>
          <a:bodyPr/>
          <a:lstStyle/>
          <a:p>
            <a:r>
              <a:rPr lang="en-US" noProof="0"/>
              <a:t>MM.DD.20XX</a:t>
            </a:r>
            <a:endParaRPr lang="en-US" noProof="0" dirty="0"/>
          </a:p>
        </p:txBody>
      </p:sp>
      <p:sp>
        <p:nvSpPr>
          <p:cNvPr id="3" name="Footer Placeholder 2">
            <a:extLst>
              <a:ext uri="{FF2B5EF4-FFF2-40B4-BE49-F238E27FC236}">
                <a16:creationId xmlns:a16="http://schemas.microsoft.com/office/drawing/2014/main" id="{C3686806-4E93-4F51-9A09-B87F9F541AB0}"/>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BDDD6A8E-7C26-451D-86B7-72611C14D1F4}"/>
              </a:ext>
            </a:extLst>
          </p:cNvPr>
          <p:cNvSpPr>
            <a:spLocks noGrp="1"/>
          </p:cNvSpPr>
          <p:nvPr>
            <p:ph type="sldNum" sz="quarter" idx="12"/>
          </p:nvPr>
        </p:nvSpPr>
        <p:spPr/>
        <p:txBody>
          <a:bodyPr/>
          <a:lstStyle/>
          <a:p>
            <a:fld id="{8D581BC7-E183-40DB-AC97-C19EA4EB8894}" type="slidenum">
              <a:rPr lang="en-US" noProof="0" smtClean="0"/>
              <a:t>13</a:t>
            </a:fld>
            <a:endParaRPr lang="en-US" noProof="0" dirty="0"/>
          </a:p>
        </p:txBody>
      </p:sp>
      <p:sp>
        <p:nvSpPr>
          <p:cNvPr id="30" name="Text Placeholder 29">
            <a:extLst>
              <a:ext uri="{FF2B5EF4-FFF2-40B4-BE49-F238E27FC236}">
                <a16:creationId xmlns:a16="http://schemas.microsoft.com/office/drawing/2014/main" id="{E5287595-A298-4721-854E-49CBEDB838E2}"/>
              </a:ext>
            </a:extLst>
          </p:cNvPr>
          <p:cNvSpPr>
            <a:spLocks noGrp="1"/>
          </p:cNvSpPr>
          <p:nvPr>
            <p:ph type="body" idx="1"/>
          </p:nvPr>
        </p:nvSpPr>
        <p:spPr>
          <a:xfrm>
            <a:off x="4191542" y="1199994"/>
            <a:ext cx="3808915" cy="823912"/>
          </a:xfrm>
        </p:spPr>
        <p:txBody>
          <a:bodyPr/>
          <a:lstStyle/>
          <a:p>
            <a:pPr algn="ctr"/>
            <a:r>
              <a:rPr lang="en-US" dirty="0"/>
              <a:t>Registrar Module</a:t>
            </a:r>
          </a:p>
        </p:txBody>
      </p:sp>
      <p:pic>
        <p:nvPicPr>
          <p:cNvPr id="7" name="Content Placeholder 6">
            <a:extLst>
              <a:ext uri="{FF2B5EF4-FFF2-40B4-BE49-F238E27FC236}">
                <a16:creationId xmlns:a16="http://schemas.microsoft.com/office/drawing/2014/main" id="{6F7BB18D-C85A-4D14-8371-48429DF03822}"/>
              </a:ext>
            </a:extLst>
          </p:cNvPr>
          <p:cNvPicPr>
            <a:picLocks noGrp="1" noChangeAspect="1"/>
          </p:cNvPicPr>
          <p:nvPr>
            <p:ph sz="half" idx="2"/>
          </p:nvPr>
        </p:nvPicPr>
        <p:blipFill>
          <a:blip r:embed="rId2"/>
          <a:stretch>
            <a:fillRect/>
          </a:stretch>
        </p:blipFill>
        <p:spPr>
          <a:xfrm>
            <a:off x="1997824" y="2130294"/>
            <a:ext cx="8196349" cy="4543421"/>
          </a:xfrm>
          <a:prstGeom prst="rect">
            <a:avLst/>
          </a:prstGeom>
        </p:spPr>
      </p:pic>
    </p:spTree>
    <p:extLst>
      <p:ext uri="{BB962C8B-B14F-4D97-AF65-F5344CB8AC3E}">
        <p14:creationId xmlns:p14="http://schemas.microsoft.com/office/powerpoint/2010/main" val="2425230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B28-9070-4FA8-ABDB-98FBAEA58B09}"/>
              </a:ext>
            </a:extLst>
          </p:cNvPr>
          <p:cNvSpPr>
            <a:spLocks noGrp="1"/>
          </p:cNvSpPr>
          <p:nvPr>
            <p:ph type="title"/>
          </p:nvPr>
        </p:nvSpPr>
        <p:spPr/>
        <p:txBody>
          <a:bodyPr/>
          <a:lstStyle/>
          <a:p>
            <a:r>
              <a:rPr lang="en-US" dirty="0"/>
              <a:t>3.8 Expected System Capabilities</a:t>
            </a:r>
          </a:p>
        </p:txBody>
      </p:sp>
      <p:graphicFrame>
        <p:nvGraphicFramePr>
          <p:cNvPr id="7" name="Content Placeholder 6">
            <a:extLst>
              <a:ext uri="{FF2B5EF4-FFF2-40B4-BE49-F238E27FC236}">
                <a16:creationId xmlns:a16="http://schemas.microsoft.com/office/drawing/2014/main" id="{D85D4D3E-B18B-4BC1-A25B-BB27AFB4C56C}"/>
              </a:ext>
            </a:extLst>
          </p:cNvPr>
          <p:cNvGraphicFramePr>
            <a:graphicFrameLocks noGrp="1"/>
          </p:cNvGraphicFramePr>
          <p:nvPr>
            <p:ph idx="1"/>
            <p:extLst>
              <p:ext uri="{D42A27DB-BD31-4B8C-83A1-F6EECF244321}">
                <p14:modId xmlns:p14="http://schemas.microsoft.com/office/powerpoint/2010/main" val="1063911471"/>
              </p:ext>
            </p:extLst>
          </p:nvPr>
        </p:nvGraphicFramePr>
        <p:xfrm>
          <a:off x="296779" y="1293340"/>
          <a:ext cx="11598441" cy="2412834"/>
        </p:xfrm>
        <a:graphic>
          <a:graphicData uri="http://schemas.openxmlformats.org/drawingml/2006/table">
            <a:tbl>
              <a:tblPr firstRow="1" firstCol="1" bandRow="1">
                <a:tableStyleId>{B301B821-A1FF-4177-AEE7-76D212191A09}</a:tableStyleId>
              </a:tblPr>
              <a:tblGrid>
                <a:gridCol w="1413576">
                  <a:extLst>
                    <a:ext uri="{9D8B030D-6E8A-4147-A177-3AD203B41FA5}">
                      <a16:colId xmlns:a16="http://schemas.microsoft.com/office/drawing/2014/main" val="2643664130"/>
                    </a:ext>
                  </a:extLst>
                </a:gridCol>
                <a:gridCol w="1527334">
                  <a:extLst>
                    <a:ext uri="{9D8B030D-6E8A-4147-A177-3AD203B41FA5}">
                      <a16:colId xmlns:a16="http://schemas.microsoft.com/office/drawing/2014/main" val="246662821"/>
                    </a:ext>
                  </a:extLst>
                </a:gridCol>
                <a:gridCol w="1416544">
                  <a:extLst>
                    <a:ext uri="{9D8B030D-6E8A-4147-A177-3AD203B41FA5}">
                      <a16:colId xmlns:a16="http://schemas.microsoft.com/office/drawing/2014/main" val="2058909447"/>
                    </a:ext>
                  </a:extLst>
                </a:gridCol>
                <a:gridCol w="1501615">
                  <a:extLst>
                    <a:ext uri="{9D8B030D-6E8A-4147-A177-3AD203B41FA5}">
                      <a16:colId xmlns:a16="http://schemas.microsoft.com/office/drawing/2014/main" val="1498008720"/>
                    </a:ext>
                  </a:extLst>
                </a:gridCol>
                <a:gridCol w="1405662">
                  <a:extLst>
                    <a:ext uri="{9D8B030D-6E8A-4147-A177-3AD203B41FA5}">
                      <a16:colId xmlns:a16="http://schemas.microsoft.com/office/drawing/2014/main" val="1602702219"/>
                    </a:ext>
                  </a:extLst>
                </a:gridCol>
                <a:gridCol w="1447208">
                  <a:extLst>
                    <a:ext uri="{9D8B030D-6E8A-4147-A177-3AD203B41FA5}">
                      <a16:colId xmlns:a16="http://schemas.microsoft.com/office/drawing/2014/main" val="1352729702"/>
                    </a:ext>
                  </a:extLst>
                </a:gridCol>
                <a:gridCol w="1443251">
                  <a:extLst>
                    <a:ext uri="{9D8B030D-6E8A-4147-A177-3AD203B41FA5}">
                      <a16:colId xmlns:a16="http://schemas.microsoft.com/office/drawing/2014/main" val="1772862830"/>
                    </a:ext>
                  </a:extLst>
                </a:gridCol>
                <a:gridCol w="1443251">
                  <a:extLst>
                    <a:ext uri="{9D8B030D-6E8A-4147-A177-3AD203B41FA5}">
                      <a16:colId xmlns:a16="http://schemas.microsoft.com/office/drawing/2014/main" val="257106265"/>
                    </a:ext>
                  </a:extLst>
                </a:gridCol>
              </a:tblGrid>
              <a:tr h="1054842">
                <a:tc>
                  <a:txBody>
                    <a:bodyPr/>
                    <a:lstStyle/>
                    <a:p>
                      <a:pPr algn="ctr" eaLnBrk="0" hangingPunct="0">
                        <a:lnSpc>
                          <a:spcPct val="107000"/>
                        </a:lnSpc>
                        <a:spcAft>
                          <a:spcPts val="0"/>
                        </a:spcAft>
                        <a:tabLst>
                          <a:tab pos="742950" algn="l"/>
                        </a:tabLst>
                      </a:pPr>
                      <a:r>
                        <a:rPr lang="en-US"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effectLst/>
                          <a:latin typeface="Times New Roman" panose="02020603050405020304" pitchFamily="18" charset="0"/>
                          <a:cs typeface="Times New Roman" panose="02020603050405020304" pitchFamily="18" charset="0"/>
                        </a:rPr>
                        <a:t>User Management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effectLst/>
                          <a:latin typeface="Times New Roman" panose="02020603050405020304" pitchFamily="18" charset="0"/>
                          <a:cs typeface="Times New Roman" panose="02020603050405020304" pitchFamily="18" charset="0"/>
                        </a:rPr>
                        <a:t>Notify Student via E-mail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a:effectLst/>
                          <a:latin typeface="Times New Roman" panose="02020603050405020304" pitchFamily="18" charset="0"/>
                          <a:cs typeface="Times New Roman" panose="02020603050405020304" pitchFamily="18" charset="0"/>
                        </a:rPr>
                        <a:t>Register New Application Form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a:effectLst/>
                          <a:latin typeface="Times New Roman" panose="02020603050405020304" pitchFamily="18" charset="0"/>
                          <a:cs typeface="Times New Roman" panose="02020603050405020304" pitchFamily="18" charset="0"/>
                        </a:rPr>
                        <a:t>Enroll Existing Student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a:effectLst/>
                          <a:latin typeface="Times New Roman" panose="02020603050405020304" pitchFamily="18" charset="0"/>
                          <a:cs typeface="Times New Roman" panose="02020603050405020304" pitchFamily="18" charset="0"/>
                        </a:rPr>
                        <a:t>View Student Registration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a:effectLst/>
                          <a:latin typeface="Times New Roman" panose="02020603050405020304" pitchFamily="18" charset="0"/>
                          <a:cs typeface="Times New Roman" panose="02020603050405020304" pitchFamily="18" charset="0"/>
                        </a:rPr>
                        <a:t>Admit User into Student Database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a:effectLst/>
                          <a:latin typeface="Times New Roman" panose="02020603050405020304" pitchFamily="18" charset="0"/>
                          <a:cs typeface="Times New Roman" panose="02020603050405020304" pitchFamily="18" charset="0"/>
                        </a:rPr>
                        <a:t>View Student Registration Report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6209694"/>
                  </a:ext>
                </a:extLst>
              </a:tr>
              <a:tr h="339498">
                <a:tc>
                  <a:txBody>
                    <a:bodyPr/>
                    <a:lstStyle/>
                    <a:p>
                      <a:pPr algn="ctr" eaLnBrk="0" hangingPunct="0">
                        <a:lnSpc>
                          <a:spcPct val="107000"/>
                        </a:lnSpc>
                        <a:spcAft>
                          <a:spcPts val="0"/>
                        </a:spcAft>
                        <a:tabLst>
                          <a:tab pos="742950" algn="l"/>
                        </a:tabLst>
                      </a:pPr>
                      <a:r>
                        <a:rPr lang="en-US" sz="1400">
                          <a:solidFill>
                            <a:schemeClr val="bg1"/>
                          </a:solidFill>
                          <a:effectLst/>
                          <a:latin typeface="Times New Roman" panose="02020603050405020304" pitchFamily="18" charset="0"/>
                          <a:cs typeface="Times New Roman" panose="02020603050405020304" pitchFamily="18" charset="0"/>
                        </a:rPr>
                        <a:t>Administrator</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Read &amp; Write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6317149"/>
                  </a:ext>
                </a:extLst>
              </a:tr>
              <a:tr h="339498">
                <a:tc>
                  <a:txBody>
                    <a:bodyPr/>
                    <a:lstStyle/>
                    <a:p>
                      <a:pPr algn="ctr" eaLnBrk="0" hangingPunct="0">
                        <a:lnSpc>
                          <a:spcPct val="107000"/>
                        </a:lnSpc>
                        <a:spcAft>
                          <a:spcPts val="0"/>
                        </a:spcAft>
                        <a:tabLst>
                          <a:tab pos="742950" algn="l"/>
                        </a:tabLst>
                      </a:pPr>
                      <a:r>
                        <a:rPr lang="en-US" sz="1400" dirty="0">
                          <a:solidFill>
                            <a:schemeClr val="bg2"/>
                          </a:solidFill>
                          <a:effectLst/>
                          <a:latin typeface="Times New Roman" panose="02020603050405020304" pitchFamily="18" charset="0"/>
                          <a:cs typeface="Times New Roman" panose="02020603050405020304" pitchFamily="18" charset="0"/>
                        </a:rPr>
                        <a:t>Registrar</a:t>
                      </a:r>
                      <a:endParaRPr lang="en-US"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rgbClr val="E6E6E6"/>
                          </a:solidFill>
                          <a:effectLst/>
                          <a:latin typeface="Times New Roman" panose="02020603050405020304" pitchFamily="18" charset="0"/>
                          <a:cs typeface="Times New Roman" panose="02020603050405020304" pitchFamily="18" charset="0"/>
                        </a:rPr>
                        <a:t>Read &amp; Write</a:t>
                      </a:r>
                      <a:endParaRPr lang="en-US" sz="1400" dirty="0">
                        <a:solidFill>
                          <a:srgbClr val="E6E6E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rgbClr val="E6E6E6"/>
                          </a:solidFill>
                          <a:effectLst/>
                          <a:latin typeface="Times New Roman" panose="02020603050405020304" pitchFamily="18" charset="0"/>
                          <a:cs typeface="Times New Roman" panose="02020603050405020304" pitchFamily="18" charset="0"/>
                        </a:rPr>
                        <a:t>Read &amp; Write</a:t>
                      </a:r>
                      <a:endParaRPr lang="en-US" sz="1400" dirty="0">
                        <a:solidFill>
                          <a:srgbClr val="E6E6E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2"/>
                          </a:solidFill>
                          <a:effectLst/>
                          <a:latin typeface="Times New Roman" panose="02020603050405020304" pitchFamily="18" charset="0"/>
                          <a:cs typeface="Times New Roman" panose="02020603050405020304" pitchFamily="18" charset="0"/>
                        </a:rPr>
                        <a:t>Read &amp; Write</a:t>
                      </a:r>
                      <a:endParaRPr lang="en-US"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rgbClr val="E6E6E6"/>
                          </a:solidFill>
                          <a:effectLst/>
                          <a:latin typeface="Times New Roman" panose="02020603050405020304" pitchFamily="18" charset="0"/>
                          <a:cs typeface="Times New Roman" panose="02020603050405020304" pitchFamily="18" charset="0"/>
                        </a:rPr>
                        <a:t>Read &amp; Write</a:t>
                      </a:r>
                      <a:endParaRPr lang="en-US" sz="1400" dirty="0">
                        <a:solidFill>
                          <a:srgbClr val="E6E6E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rgbClr val="E6E6E6"/>
                          </a:solidFill>
                          <a:effectLst/>
                          <a:latin typeface="Times New Roman" panose="02020603050405020304" pitchFamily="18" charset="0"/>
                          <a:cs typeface="Times New Roman" panose="02020603050405020304" pitchFamily="18" charset="0"/>
                        </a:rPr>
                        <a:t>Read &amp; Write</a:t>
                      </a:r>
                      <a:endParaRPr lang="en-US" sz="1400" dirty="0">
                        <a:solidFill>
                          <a:srgbClr val="E6E6E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rgbClr val="E6E6E6"/>
                          </a:solidFill>
                          <a:effectLst/>
                          <a:latin typeface="Times New Roman" panose="02020603050405020304" pitchFamily="18" charset="0"/>
                          <a:cs typeface="Times New Roman" panose="02020603050405020304" pitchFamily="18" charset="0"/>
                        </a:rPr>
                        <a:t>Read &amp; Write</a:t>
                      </a:r>
                      <a:endParaRPr lang="en-US" sz="1400" dirty="0">
                        <a:solidFill>
                          <a:srgbClr val="E6E6E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rgbClr val="E6E6E6"/>
                          </a:solidFill>
                          <a:effectLst/>
                          <a:latin typeface="Times New Roman" panose="02020603050405020304" pitchFamily="18" charset="0"/>
                          <a:cs typeface="Times New Roman" panose="02020603050405020304" pitchFamily="18" charset="0"/>
                        </a:rPr>
                        <a:t>Read &amp; Write</a:t>
                      </a:r>
                      <a:endParaRPr lang="en-US" sz="1400" dirty="0">
                        <a:solidFill>
                          <a:srgbClr val="E6E6E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5621913"/>
                  </a:ext>
                </a:extLst>
              </a:tr>
              <a:tr h="339498">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Student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a:solidFill>
                            <a:schemeClr val="bg1"/>
                          </a:solidFill>
                          <a:effectLst/>
                          <a:latin typeface="Times New Roman" panose="02020603050405020304" pitchFamily="18" charset="0"/>
                          <a:cs typeface="Times New Roman" panose="02020603050405020304" pitchFamily="18" charset="0"/>
                        </a:rPr>
                        <a:t>None</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Read</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Read &amp; Write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1"/>
                          </a:solidFill>
                          <a:effectLst/>
                          <a:latin typeface="Times New Roman" panose="02020603050405020304" pitchFamily="18"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4747830"/>
                  </a:ext>
                </a:extLst>
              </a:tr>
              <a:tr h="339498">
                <a:tc>
                  <a:txBody>
                    <a:bodyPr/>
                    <a:lstStyle/>
                    <a:p>
                      <a:pPr algn="ctr" eaLnBrk="0" hangingPunct="0">
                        <a:lnSpc>
                          <a:spcPct val="107000"/>
                        </a:lnSpc>
                        <a:spcAft>
                          <a:spcPts val="0"/>
                        </a:spcAft>
                        <a:tabLst>
                          <a:tab pos="742950" algn="l"/>
                        </a:tabLst>
                      </a:pPr>
                      <a:r>
                        <a:rPr lang="en-US" sz="1400" dirty="0">
                          <a:solidFill>
                            <a:srgbClr val="E6E6E6"/>
                          </a:solidFill>
                          <a:effectLst/>
                          <a:latin typeface="Times New Roman" panose="02020603050405020304" pitchFamily="18" charset="0"/>
                          <a:ea typeface="Calibri" panose="020F0502020204030204" pitchFamily="34" charset="0"/>
                          <a:cs typeface="Times New Roman" panose="02020603050405020304" pitchFamily="18" charset="0"/>
                        </a:rPr>
                        <a:t>User</a:t>
                      </a: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None</a:t>
                      </a: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Read &amp; Write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eaLnBrk="0" hangingPunct="0">
                        <a:lnSpc>
                          <a:spcPct val="107000"/>
                        </a:lnSpc>
                        <a:spcAft>
                          <a:spcPts val="0"/>
                        </a:spcAft>
                        <a:tabLst>
                          <a:tab pos="742950" algn="l"/>
                        </a:tabLst>
                      </a:pPr>
                      <a:r>
                        <a:rPr lang="en-US" sz="14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None</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55018508"/>
                  </a:ext>
                </a:extLst>
              </a:tr>
            </a:tbl>
          </a:graphicData>
        </a:graphic>
      </p:graphicFrame>
    </p:spTree>
    <p:extLst>
      <p:ext uri="{BB962C8B-B14F-4D97-AF65-F5344CB8AC3E}">
        <p14:creationId xmlns:p14="http://schemas.microsoft.com/office/powerpoint/2010/main" val="3413252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50B5-2D2B-4D47-9BEC-568F3C0096A7}"/>
              </a:ext>
            </a:extLst>
          </p:cNvPr>
          <p:cNvSpPr>
            <a:spLocks noGrp="1"/>
          </p:cNvSpPr>
          <p:nvPr>
            <p:ph type="title"/>
          </p:nvPr>
        </p:nvSpPr>
        <p:spPr>
          <a:xfrm>
            <a:off x="838200" y="365126"/>
            <a:ext cx="10980420" cy="652969"/>
          </a:xfrm>
        </p:spPr>
        <p:txBody>
          <a:bodyPr>
            <a:normAutofit fontScale="90000"/>
          </a:bodyPr>
          <a:lstStyle/>
          <a:p>
            <a:r>
              <a:rPr lang="en-US" dirty="0"/>
              <a:t>3.9 Development Environment: SDLC – Waterfall Model</a:t>
            </a:r>
          </a:p>
        </p:txBody>
      </p:sp>
      <p:graphicFrame>
        <p:nvGraphicFramePr>
          <p:cNvPr id="7" name="Content Placeholder 6">
            <a:extLst>
              <a:ext uri="{FF2B5EF4-FFF2-40B4-BE49-F238E27FC236}">
                <a16:creationId xmlns:a16="http://schemas.microsoft.com/office/drawing/2014/main" id="{3ABBB01F-0A71-43FA-A468-BFBAC13666EB}"/>
              </a:ext>
            </a:extLst>
          </p:cNvPr>
          <p:cNvGraphicFramePr>
            <a:graphicFrameLocks noGrp="1"/>
          </p:cNvGraphicFramePr>
          <p:nvPr>
            <p:ph idx="1"/>
            <p:extLst>
              <p:ext uri="{D42A27DB-BD31-4B8C-83A1-F6EECF244321}">
                <p14:modId xmlns:p14="http://schemas.microsoft.com/office/powerpoint/2010/main" val="3564159886"/>
              </p:ext>
            </p:extLst>
          </p:nvPr>
        </p:nvGraphicFramePr>
        <p:xfrm>
          <a:off x="838200" y="1180990"/>
          <a:ext cx="4601167" cy="4466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EDE7A3A7-5294-42ED-B88C-AE83CAA83981}"/>
              </a:ext>
            </a:extLst>
          </p:cNvPr>
          <p:cNvGraphicFramePr/>
          <p:nvPr>
            <p:extLst>
              <p:ext uri="{D42A27DB-BD31-4B8C-83A1-F6EECF244321}">
                <p14:modId xmlns:p14="http://schemas.microsoft.com/office/powerpoint/2010/main" val="1237071056"/>
              </p:ext>
            </p:extLst>
          </p:nvPr>
        </p:nvGraphicFramePr>
        <p:xfrm>
          <a:off x="5439367" y="1902334"/>
          <a:ext cx="6120787" cy="25739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77050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2" name="Picture 32" descr="GitHub - rodrigowindows/Public-Transportation-Tracking-Django-PageJavaScript-Database:  For the development of the Web platform, the following programming  languages and technologies were used: Python/Django, JavaScript, HTML, CSS, Bootstrap  and Leaflet ...">
            <a:extLst>
              <a:ext uri="{FF2B5EF4-FFF2-40B4-BE49-F238E27FC236}">
                <a16:creationId xmlns:a16="http://schemas.microsoft.com/office/drawing/2014/main" id="{008CED71-167E-4431-AEA9-BA8A784D8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211" y="1194870"/>
            <a:ext cx="7465526" cy="55991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AA50B5-2D2B-4D47-9BEC-568F3C0096A7}"/>
              </a:ext>
            </a:extLst>
          </p:cNvPr>
          <p:cNvSpPr>
            <a:spLocks noGrp="1"/>
          </p:cNvSpPr>
          <p:nvPr>
            <p:ph type="title"/>
          </p:nvPr>
        </p:nvSpPr>
        <p:spPr/>
        <p:txBody>
          <a:bodyPr>
            <a:normAutofit/>
          </a:bodyPr>
          <a:lstStyle/>
          <a:p>
            <a:r>
              <a:rPr lang="en-US" dirty="0"/>
              <a:t>3.10 Feasible Study – Technical Feasibility</a:t>
            </a:r>
          </a:p>
        </p:txBody>
      </p:sp>
      <p:pic>
        <p:nvPicPr>
          <p:cNvPr id="5122" name="Picture 2" descr="Az Module Scripts in GitHub Actions | Aidan Finn, IT Pro">
            <a:extLst>
              <a:ext uri="{FF2B5EF4-FFF2-40B4-BE49-F238E27FC236}">
                <a16:creationId xmlns:a16="http://schemas.microsoft.com/office/drawing/2014/main" id="{0FAF309A-61AF-4D18-9FFD-9321998E0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2415" y="1841395"/>
            <a:ext cx="2212322" cy="12444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wnload Microsoft Edge Web Browser | Microsoft">
            <a:extLst>
              <a:ext uri="{FF2B5EF4-FFF2-40B4-BE49-F238E27FC236}">
                <a16:creationId xmlns:a16="http://schemas.microsoft.com/office/drawing/2014/main" id="{7035F2A2-9614-4350-8F5C-AC3C4BEC5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80" y="4192983"/>
            <a:ext cx="1491163" cy="12555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yCharm Reviews: Pricing &amp; Software Features 2022 - Financesonline.com">
            <a:extLst>
              <a:ext uri="{FF2B5EF4-FFF2-40B4-BE49-F238E27FC236}">
                <a16:creationId xmlns:a16="http://schemas.microsoft.com/office/drawing/2014/main" id="{E4F7C107-8F85-4A9D-AF50-D46FBB77AA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739" y="3583770"/>
            <a:ext cx="3506507" cy="143448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ow to Connect to a MySQL Server Remotely with MySQL Workbench - Tech  Support">
            <a:extLst>
              <a:ext uri="{FF2B5EF4-FFF2-40B4-BE49-F238E27FC236}">
                <a16:creationId xmlns:a16="http://schemas.microsoft.com/office/drawing/2014/main" id="{0189F08A-226C-42E6-B9F3-96A228C6B63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29630" y1="51351" x2="30596" y2="49459"/>
                        <a14:foregroundMark x1="32528" y1="44054" x2="34138" y2="49189"/>
                        <a14:foregroundMark x1="42834" y1="51351" x2="25282" y2="47838"/>
                        <a14:foregroundMark x1="35749" y1="46486" x2="27053" y2="44595"/>
                        <a14:foregroundMark x1="27053" y1="44595" x2="23349" y2="57027"/>
                        <a14:foregroundMark x1="23349" y1="57027" x2="32528" y2="53784"/>
                        <a14:foregroundMark x1="32528" y1="53784" x2="29791" y2="47297"/>
                        <a14:foregroundMark x1="38486" y1="46486" x2="30113" y2="43514"/>
                        <a14:foregroundMark x1="30113" y1="43514" x2="23510" y2="51622"/>
                        <a14:foregroundMark x1="23510" y1="51622" x2="26892" y2="55405"/>
                        <a14:foregroundMark x1="60709" y1="44595" x2="41546" y2="44054"/>
                        <a14:foregroundMark x1="41546" y1="44054" x2="44283" y2="57297"/>
                        <a14:foregroundMark x1="44283" y1="57297" x2="58293" y2="59189"/>
                        <a14:foregroundMark x1="58293" y1="59189" x2="67150" y2="54054"/>
                        <a14:foregroundMark x1="67150" y1="54054" x2="56844" y2="43514"/>
                        <a14:foregroundMark x1="56844" y1="43514" x2="48631" y2="41892"/>
                        <a14:foregroundMark x1="48631" y1="41892" x2="57810" y2="54865"/>
                        <a14:foregroundMark x1="57810" y1="54865" x2="61836" y2="45405"/>
                        <a14:foregroundMark x1="63124" y1="40811" x2="57971" y2="26757"/>
                        <a14:foregroundMark x1="57971" y1="26757" x2="52496" y2="36757"/>
                        <a14:foregroundMark x1="52496" y1="36757" x2="56522" y2="51081"/>
                        <a14:foregroundMark x1="56522" y1="51081" x2="64251" y2="46216"/>
                        <a14:foregroundMark x1="64251" y1="46216" x2="65862" y2="32162"/>
                        <a14:foregroundMark x1="65862" y1="32162" x2="59581" y2="22973"/>
                        <a14:foregroundMark x1="59581" y1="22973" x2="53945" y2="19189"/>
                        <a14:foregroundMark x1="63929" y1="31351" x2="67311" y2="45405"/>
                        <a14:foregroundMark x1="67311" y1="45405" x2="64412" y2="58649"/>
                        <a14:foregroundMark x1="64412" y1="58649" x2="56361" y2="66486"/>
                        <a14:foregroundMark x1="56361" y1="66486" x2="30113" y2="65946"/>
                        <a14:foregroundMark x1="30113" y1="65946" x2="22544" y2="60000"/>
                        <a14:foregroundMark x1="22544" y1="60000" x2="25443" y2="47297"/>
                        <a14:foregroundMark x1="25443" y1="47297" x2="33172" y2="38108"/>
                        <a14:foregroundMark x1="33172" y1="38108" x2="41385" y2="38649"/>
                        <a14:foregroundMark x1="41385" y1="38649" x2="49597" y2="38108"/>
                        <a14:foregroundMark x1="49597" y1="38108" x2="50242" y2="24595"/>
                        <a14:foregroundMark x1="50242" y1="24595" x2="58293" y2="22703"/>
                        <a14:foregroundMark x1="58293" y1="22703" x2="66023" y2="30541"/>
                        <a14:foregroundMark x1="66023" y1="30541" x2="66506" y2="35946"/>
                        <a14:foregroundMark x1="67794" y1="51892" x2="66989" y2="65405"/>
                        <a14:foregroundMark x1="66989" y1="65405" x2="55556" y2="67297"/>
                        <a14:foregroundMark x1="58293" y1="67297" x2="24155" y2="66486"/>
                        <a14:foregroundMark x1="24155" y1="66486" x2="24477" y2="38108"/>
                        <a14:foregroundMark x1="24477" y1="38108" x2="24316" y2="54054"/>
                        <a14:foregroundMark x1="24316" y1="54054" x2="21417" y2="40000"/>
                        <a14:foregroundMark x1="21417" y1="40000" x2="21594" y2="34863"/>
                        <a14:foregroundMark x1="40171" y1="20000" x2="41707" y2="20000"/>
                        <a14:foregroundMark x1="46963" y1="19679" x2="50564" y2="19459"/>
                        <a14:foregroundMark x1="43404" y1="19896" x2="45810" y2="19749"/>
                        <a14:foregroundMark x1="41707" y1="20000" x2="42764" y2="19935"/>
                        <a14:foregroundMark x1="50564" y1="19459" x2="67794" y2="20541"/>
                        <a14:foregroundMark x1="67794" y1="20541" x2="67472" y2="65135"/>
                        <a14:foregroundMark x1="67472" y1="65135" x2="59420" y2="68649"/>
                        <a14:foregroundMark x1="59420" y1="68649" x2="53945" y2="68108"/>
                        <a14:foregroundMark x1="21900" y1="41351" x2="23510" y2="55405"/>
                        <a14:foregroundMark x1="23510" y1="55405" x2="24155" y2="43243"/>
                        <a14:foregroundMark x1="21900" y1="41892" x2="22544" y2="56757"/>
                        <a14:foregroundMark x1="22544" y1="56757" x2="27053" y2="69189"/>
                        <a14:foregroundMark x1="27053" y1="69189" x2="61192" y2="71081"/>
                        <a14:foregroundMark x1="61192" y1="71081" x2="66506" y2="62432"/>
                        <a14:foregroundMark x1="23349" y1="60811" x2="30435" y2="71081"/>
                        <a14:foregroundMark x1="30435" y1="71081" x2="32045" y2="71081"/>
                        <a14:foregroundMark x1="21900" y1="58108" x2="26570" y2="71081"/>
                        <a14:foregroundMark x1="26570" y1="71081" x2="30113" y2="70541"/>
                        <a14:foregroundMark x1="22222" y1="59459" x2="28180" y2="70000"/>
                        <a14:foregroundMark x1="28180" y1="70000" x2="28180" y2="70000"/>
                        <a14:foregroundMark x1="26248" y1="68649" x2="25443" y2="69459"/>
                        <a14:foregroundMark x1="40902" y1="25405" x2="26087" y2="27838"/>
                        <a14:foregroundMark x1="26087" y1="27838" x2="34622" y2="30811"/>
                        <a14:foregroundMark x1="34622" y1="30811" x2="42834" y2="30541"/>
                        <a14:foregroundMark x1="42834" y1="30541" x2="40097" y2="21351"/>
                        <a14:foregroundMark x1="43961" y1="19189" x2="26087" y2="21892"/>
                        <a14:foregroundMark x1="26087" y1="21892" x2="22222" y2="36757"/>
                        <a14:foregroundMark x1="44767" y1="23243" x2="45089" y2="15405"/>
                        <a14:foregroundMark x1="49114" y1="46757" x2="47182" y2="45946"/>
                        <a14:foregroundMark x1="24477" y1="20541" x2="20129" y2="33243"/>
                        <a14:foregroundMark x1="20129" y1="33243" x2="24960" y2="35405"/>
                        <a14:foregroundMark x1="41224" y1="22162" x2="42512" y2="30541"/>
                        <a14:foregroundMark x1="42029" y1="20541" x2="45089" y2="20541"/>
                        <a14:backgroundMark x1="42935" y1="18153" x2="41707" y2="11351"/>
                        <a14:backgroundMark x1="19788" y1="25017" x2="17391" y2="26486"/>
                        <a14:backgroundMark x1="25850" y1="21303" x2="25524" y2="21503"/>
                        <a14:backgroundMark x1="17391" y1="26486" x2="19139" y2="26913"/>
                        <a14:backgroundMark x1="44986" y1="15933" x2="40902" y2="9459"/>
                        <a14:backgroundMark x1="46699" y1="18649" x2="46141" y2="17765"/>
                      </a14:backgroundRemoval>
                    </a14:imgEffect>
                  </a14:imgLayer>
                </a14:imgProps>
              </a:ext>
              <a:ext uri="{28A0092B-C50C-407E-A947-70E740481C1C}">
                <a14:useLocalDpi xmlns:a14="http://schemas.microsoft.com/office/drawing/2010/main" val="0"/>
              </a:ext>
            </a:extLst>
          </a:blip>
          <a:srcRect/>
          <a:stretch>
            <a:fillRect/>
          </a:stretch>
        </p:blipFill>
        <p:spPr bwMode="auto">
          <a:xfrm>
            <a:off x="187889" y="5018250"/>
            <a:ext cx="3506507" cy="2089223"/>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Best practices for new Python and Django projects | by Luan Pablo |  Analytics Vidhya | Medium">
            <a:extLst>
              <a:ext uri="{FF2B5EF4-FFF2-40B4-BE49-F238E27FC236}">
                <a16:creationId xmlns:a16="http://schemas.microsoft.com/office/drawing/2014/main" id="{FED4F1EE-7662-46A2-8948-6CF4C6D70A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4049" y="5147313"/>
            <a:ext cx="2212322" cy="115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39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a:normAutofit/>
          </a:bodyPr>
          <a:lstStyle/>
          <a:p>
            <a:r>
              <a:rPr lang="en-US" dirty="0"/>
              <a:t>3.10 Feasible Study</a:t>
            </a:r>
          </a:p>
        </p:txBody>
      </p:sp>
      <p:sp>
        <p:nvSpPr>
          <p:cNvPr id="6" name="Text Placeholder 5">
            <a:extLst>
              <a:ext uri="{FF2B5EF4-FFF2-40B4-BE49-F238E27FC236}">
                <a16:creationId xmlns:a16="http://schemas.microsoft.com/office/drawing/2014/main" id="{04CE41FD-E209-4A5A-A2E8-544E35CFA6C5}"/>
              </a:ext>
            </a:extLst>
          </p:cNvPr>
          <p:cNvSpPr>
            <a:spLocks noGrp="1"/>
          </p:cNvSpPr>
          <p:nvPr>
            <p:ph type="body" idx="1"/>
          </p:nvPr>
        </p:nvSpPr>
        <p:spPr/>
        <p:txBody>
          <a:bodyPr>
            <a:normAutofit fontScale="85000" lnSpcReduction="20000"/>
          </a:bodyPr>
          <a:lstStyle/>
          <a:p>
            <a:r>
              <a:rPr lang="en-US" dirty="0"/>
              <a:t>A study to evaluate feasibility of proposed project or system. It is a measure of the software product in terms of how much beneficial development will it be for the organization.</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p:txBody>
          <a:bodyPr/>
          <a:lstStyle/>
          <a:p>
            <a:r>
              <a:rPr lang="en-US" dirty="0"/>
              <a:t>1</a:t>
            </a: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a:lstStyle/>
          <a:p>
            <a:r>
              <a:rPr lang="en-US" dirty="0"/>
              <a:t>Technical Feasibility</a:t>
            </a:r>
          </a:p>
        </p:txBody>
      </p:sp>
      <p:sp>
        <p:nvSpPr>
          <p:cNvPr id="8" name="Text Placeholder 7">
            <a:extLst>
              <a:ext uri="{FF2B5EF4-FFF2-40B4-BE49-F238E27FC236}">
                <a16:creationId xmlns:a16="http://schemas.microsoft.com/office/drawing/2014/main" id="{D5450AF9-6A8E-4054-A832-F7BF5DA0E16C}"/>
              </a:ext>
            </a:extLst>
          </p:cNvPr>
          <p:cNvSpPr>
            <a:spLocks noGrp="1"/>
          </p:cNvSpPr>
          <p:nvPr>
            <p:ph type="body" idx="14"/>
          </p:nvPr>
        </p:nvSpPr>
        <p:spPr/>
        <p:txBody>
          <a:bodyPr>
            <a:normAutofit fontScale="92500"/>
          </a:bodyPr>
          <a:lstStyle/>
          <a:p>
            <a:pPr marL="285750" indent="-285750">
              <a:buFont typeface="Arial" panose="020B0604020202020204" pitchFamily="34" charset="0"/>
              <a:buChar char="•"/>
            </a:pPr>
            <a:r>
              <a:rPr lang="en-US" dirty="0"/>
              <a:t>Server-side web prog: Python Full Stack (Django framework, JSON, JavaScript, HTML, CSS, Bootstrap 5)</a:t>
            </a:r>
          </a:p>
          <a:p>
            <a:pPr marL="285750" indent="-285750">
              <a:buFont typeface="Arial" panose="020B0604020202020204" pitchFamily="34" charset="0"/>
              <a:buChar char="•"/>
            </a:pPr>
            <a:r>
              <a:rPr lang="en-US" dirty="0"/>
              <a:t>MySQL server or MySQL Workbench for database for the long run</a:t>
            </a:r>
          </a:p>
          <a:p>
            <a:pPr marL="285750" indent="-285750">
              <a:buFont typeface="Arial" panose="020B0604020202020204" pitchFamily="34" charset="0"/>
              <a:buChar char="•"/>
            </a:pPr>
            <a:r>
              <a:rPr lang="en-US" dirty="0"/>
              <a:t>Web server (Apache)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p:txBody>
          <a:bodyPr/>
          <a:lstStyle/>
          <a:p>
            <a:r>
              <a:rPr lang="en-US" dirty="0"/>
              <a:t>2</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a:lstStyle/>
          <a:p>
            <a:r>
              <a:rPr lang="en-US" dirty="0"/>
              <a:t>Legal Feasibility</a:t>
            </a:r>
          </a:p>
        </p:txBody>
      </p:sp>
      <p:sp>
        <p:nvSpPr>
          <p:cNvPr id="11" name="Text Placeholder 10">
            <a:extLst>
              <a:ext uri="{FF2B5EF4-FFF2-40B4-BE49-F238E27FC236}">
                <a16:creationId xmlns:a16="http://schemas.microsoft.com/office/drawing/2014/main" id="{D02433E8-0DB5-41D8-8B35-D76C17922FE5}"/>
              </a:ext>
            </a:extLst>
          </p:cNvPr>
          <p:cNvSpPr>
            <a:spLocks noGrp="1"/>
          </p:cNvSpPr>
          <p:nvPr>
            <p:ph type="body" idx="27"/>
          </p:nvPr>
        </p:nvSpPr>
        <p:spPr/>
        <p:txBody>
          <a:bodyPr>
            <a:normAutofit fontScale="92500" lnSpcReduction="10000"/>
          </a:bodyPr>
          <a:lstStyle/>
          <a:p>
            <a:pPr marL="285750" indent="-285750">
              <a:buFont typeface="Arial" panose="020B0604020202020204" pitchFamily="34" charset="0"/>
              <a:buChar char="•"/>
            </a:pPr>
            <a:r>
              <a:rPr lang="en-US" dirty="0"/>
              <a:t>User consent on privacy and right to store input data</a:t>
            </a:r>
          </a:p>
          <a:p>
            <a:pPr marL="285750" indent="-285750">
              <a:buFont typeface="Arial" panose="020B0604020202020204" pitchFamily="34" charset="0"/>
              <a:buChar char="•"/>
            </a:pPr>
            <a:r>
              <a:rPr lang="en-US" dirty="0"/>
              <a:t>Data encryption through harsh password</a:t>
            </a:r>
          </a:p>
          <a:p>
            <a:pPr marL="285750" indent="-285750">
              <a:buFont typeface="Arial" panose="020B0604020202020204" pitchFamily="34" charset="0"/>
              <a:buChar char="•"/>
            </a:pPr>
            <a:r>
              <a:rPr lang="en-US" dirty="0"/>
              <a:t>Includes data protection acts or social media law, user authentication and copyright</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p:txBody>
          <a:bodyPr/>
          <a:lstStyle/>
          <a:p>
            <a:r>
              <a:rPr lang="en-US" dirty="0"/>
              <a:t>3</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a:lstStyle/>
          <a:p>
            <a:r>
              <a:rPr lang="en-US" dirty="0"/>
              <a:t>Operational Feasibility</a:t>
            </a:r>
          </a:p>
        </p:txBody>
      </p:sp>
      <p:sp>
        <p:nvSpPr>
          <p:cNvPr id="14" name="Text Placeholder 13">
            <a:extLst>
              <a:ext uri="{FF2B5EF4-FFF2-40B4-BE49-F238E27FC236}">
                <a16:creationId xmlns:a16="http://schemas.microsoft.com/office/drawing/2014/main" id="{1A32FF73-A652-43C6-96BD-425851F591BC}"/>
              </a:ext>
            </a:extLst>
          </p:cNvPr>
          <p:cNvSpPr>
            <a:spLocks noGrp="1"/>
          </p:cNvSpPr>
          <p:nvPr>
            <p:ph type="body" idx="30"/>
          </p:nvPr>
        </p:nvSpPr>
        <p:spPr>
          <a:xfrm>
            <a:off x="8515702" y="4271295"/>
            <a:ext cx="2944368" cy="1879175"/>
          </a:xfrm>
        </p:spPr>
        <p:txBody>
          <a:bodyPr>
            <a:normAutofit fontScale="92500"/>
          </a:bodyPr>
          <a:lstStyle/>
          <a:p>
            <a:r>
              <a:rPr lang="en-US" dirty="0"/>
              <a:t>With documentation (user guides or manual) given differently to:</a:t>
            </a:r>
          </a:p>
          <a:p>
            <a:pPr marL="285750" indent="-285750">
              <a:buFont typeface="Arial" panose="020B0604020202020204" pitchFamily="34" charset="0"/>
              <a:buChar char="•"/>
            </a:pPr>
            <a:r>
              <a:rPr lang="en-US" dirty="0"/>
              <a:t>Developer (documentation)</a:t>
            </a:r>
          </a:p>
          <a:p>
            <a:pPr marL="285750" indent="-285750">
              <a:buFont typeface="Arial" panose="020B0604020202020204" pitchFamily="34" charset="0"/>
              <a:buChar char="•"/>
            </a:pPr>
            <a:r>
              <a:rPr lang="en-US" dirty="0"/>
              <a:t>Clients: Users/Students (video tutorial, how-to-videos or user guide)</a:t>
            </a:r>
          </a:p>
          <a:p>
            <a:pPr marL="285750" indent="-285750">
              <a:buFont typeface="Arial" panose="020B0604020202020204" pitchFamily="34" charset="0"/>
              <a:buChar char="•"/>
            </a:pPr>
            <a:r>
              <a:rPr lang="en-US" dirty="0"/>
              <a:t>Expected to be able to operate within an hour or less for client and less than a day for developer</a:t>
            </a:r>
          </a:p>
          <a:p>
            <a:endParaRPr lang="en-US" dirty="0"/>
          </a:p>
        </p:txBody>
      </p:sp>
    </p:spTree>
    <p:extLst>
      <p:ext uri="{BB962C8B-B14F-4D97-AF65-F5344CB8AC3E}">
        <p14:creationId xmlns:p14="http://schemas.microsoft.com/office/powerpoint/2010/main" val="2350208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7242FD-4B84-40F8-B4E6-626D05771D01}"/>
              </a:ext>
            </a:extLst>
          </p:cNvPr>
          <p:cNvSpPr>
            <a:spLocks noGrp="1"/>
          </p:cNvSpPr>
          <p:nvPr>
            <p:ph type="title"/>
          </p:nvPr>
        </p:nvSpPr>
        <p:spPr/>
        <p:txBody>
          <a:bodyPr>
            <a:normAutofit fontScale="90000"/>
          </a:bodyPr>
          <a:lstStyle/>
          <a:p>
            <a:r>
              <a:rPr lang="en-US" dirty="0"/>
              <a:t>3.10.4 Schedule Feasibility</a:t>
            </a:r>
          </a:p>
        </p:txBody>
      </p:sp>
      <p:sp>
        <p:nvSpPr>
          <p:cNvPr id="4" name="Slide Number Placeholder 3">
            <a:extLst>
              <a:ext uri="{FF2B5EF4-FFF2-40B4-BE49-F238E27FC236}">
                <a16:creationId xmlns:a16="http://schemas.microsoft.com/office/drawing/2014/main" id="{EB1FE36B-32AA-4E32-8EB1-0BF1B74BAC4C}"/>
              </a:ext>
            </a:extLst>
          </p:cNvPr>
          <p:cNvSpPr>
            <a:spLocks noGrp="1"/>
          </p:cNvSpPr>
          <p:nvPr>
            <p:ph type="sldNum" sz="quarter" idx="12"/>
          </p:nvPr>
        </p:nvSpPr>
        <p:spPr/>
        <p:txBody>
          <a:bodyPr/>
          <a:lstStyle/>
          <a:p>
            <a:fld id="{8D581BC7-E183-40DB-AC97-C19EA4EB8894}" type="slidenum">
              <a:rPr lang="en-US" smtClean="0"/>
              <a:t>18</a:t>
            </a:fld>
            <a:endParaRPr lang="en-US" dirty="0"/>
          </a:p>
        </p:txBody>
      </p:sp>
      <p:sp>
        <p:nvSpPr>
          <p:cNvPr id="3" name="Footer Placeholder 2">
            <a:extLst>
              <a:ext uri="{FF2B5EF4-FFF2-40B4-BE49-F238E27FC236}">
                <a16:creationId xmlns:a16="http://schemas.microsoft.com/office/drawing/2014/main" id="{D72129B4-659A-4DED-BA78-4B6F73EABE32}"/>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a16="http://schemas.microsoft.com/office/drawing/2014/main" id="{9F2F21CE-F509-4792-953E-A7E82159C54E}"/>
              </a:ext>
            </a:extLst>
          </p:cNvPr>
          <p:cNvSpPr>
            <a:spLocks noGrp="1"/>
          </p:cNvSpPr>
          <p:nvPr>
            <p:ph type="dt" sz="half" idx="10"/>
          </p:nvPr>
        </p:nvSpPr>
        <p:spPr/>
        <p:txBody>
          <a:bodyPr/>
          <a:lstStyle/>
          <a:p>
            <a:r>
              <a:rPr lang="en-US" dirty="0"/>
              <a:t>MM.DD.20XX</a:t>
            </a:r>
          </a:p>
        </p:txBody>
      </p:sp>
      <p:sp>
        <p:nvSpPr>
          <p:cNvPr id="15" name="Content Placeholder 14">
            <a:extLst>
              <a:ext uri="{FF2B5EF4-FFF2-40B4-BE49-F238E27FC236}">
                <a16:creationId xmlns:a16="http://schemas.microsoft.com/office/drawing/2014/main" id="{BD722762-4B41-414A-9F7E-29A5CC5D0A78}"/>
              </a:ext>
            </a:extLst>
          </p:cNvPr>
          <p:cNvSpPr>
            <a:spLocks noGrp="1"/>
          </p:cNvSpPr>
          <p:nvPr>
            <p:ph sz="quarter" idx="32"/>
          </p:nvPr>
        </p:nvSpPr>
        <p:spPr>
          <a:xfrm>
            <a:off x="803275" y="2524125"/>
            <a:ext cx="4970463" cy="1215934"/>
          </a:xfrm>
        </p:spPr>
        <p:txBody>
          <a:bodyPr/>
          <a:lstStyle/>
          <a:p>
            <a:r>
              <a:rPr lang="en-US" dirty="0">
                <a:solidFill>
                  <a:schemeClr val="bg2"/>
                </a:solidFill>
              </a:rPr>
              <a:t>Start Time: Senior Project 1 started on January, which is the 1</a:t>
            </a:r>
            <a:r>
              <a:rPr lang="en-US" baseline="30000" dirty="0">
                <a:solidFill>
                  <a:schemeClr val="bg2"/>
                </a:solidFill>
              </a:rPr>
              <a:t>st</a:t>
            </a:r>
            <a:r>
              <a:rPr lang="en-US" dirty="0">
                <a:solidFill>
                  <a:schemeClr val="bg2"/>
                </a:solidFill>
              </a:rPr>
              <a:t> semester of the project</a:t>
            </a:r>
          </a:p>
          <a:p>
            <a:r>
              <a:rPr lang="en-US" dirty="0">
                <a:solidFill>
                  <a:schemeClr val="bg2"/>
                </a:solidFill>
              </a:rPr>
              <a:t>Expected to End: Senior Project 2 should probably be ended at the end of the summer season or probably 2</a:t>
            </a:r>
            <a:r>
              <a:rPr lang="en-US" baseline="30000" dirty="0">
                <a:solidFill>
                  <a:schemeClr val="bg2"/>
                </a:solidFill>
              </a:rPr>
              <a:t>nd</a:t>
            </a:r>
            <a:r>
              <a:rPr lang="en-US" dirty="0">
                <a:solidFill>
                  <a:schemeClr val="bg2"/>
                </a:solidFill>
              </a:rPr>
              <a:t> semester of the project that has been assigned</a:t>
            </a:r>
          </a:p>
          <a:p>
            <a:endParaRPr lang="en-US" dirty="0">
              <a:solidFill>
                <a:schemeClr val="bg2"/>
              </a:solidFill>
            </a:endParaRPr>
          </a:p>
        </p:txBody>
      </p:sp>
      <p:sp>
        <p:nvSpPr>
          <p:cNvPr id="17" name="Text Placeholder 16">
            <a:extLst>
              <a:ext uri="{FF2B5EF4-FFF2-40B4-BE49-F238E27FC236}">
                <a16:creationId xmlns:a16="http://schemas.microsoft.com/office/drawing/2014/main" id="{D912682A-9AF5-4506-9E6A-BB7FEA37C51C}"/>
              </a:ext>
            </a:extLst>
          </p:cNvPr>
          <p:cNvSpPr>
            <a:spLocks noGrp="1"/>
          </p:cNvSpPr>
          <p:nvPr>
            <p:ph type="body" idx="29"/>
          </p:nvPr>
        </p:nvSpPr>
        <p:spPr/>
        <p:txBody>
          <a:bodyPr/>
          <a:lstStyle/>
          <a:p>
            <a:r>
              <a:rPr lang="en-US" dirty="0"/>
              <a:t>The project scheduling</a:t>
            </a:r>
          </a:p>
        </p:txBody>
      </p:sp>
      <p:pic>
        <p:nvPicPr>
          <p:cNvPr id="19" name="Picture 18">
            <a:extLst>
              <a:ext uri="{FF2B5EF4-FFF2-40B4-BE49-F238E27FC236}">
                <a16:creationId xmlns:a16="http://schemas.microsoft.com/office/drawing/2014/main" id="{97781342-D45E-4E1F-B3BB-9B8B5491D945}"/>
              </a:ext>
            </a:extLst>
          </p:cNvPr>
          <p:cNvPicPr>
            <a:picLocks noChangeAspect="1"/>
          </p:cNvPicPr>
          <p:nvPr/>
        </p:nvPicPr>
        <p:blipFill>
          <a:blip r:embed="rId2"/>
          <a:stretch>
            <a:fillRect/>
          </a:stretch>
        </p:blipFill>
        <p:spPr>
          <a:xfrm>
            <a:off x="6095999" y="2031832"/>
            <a:ext cx="5574287" cy="4643515"/>
          </a:xfrm>
          <a:prstGeom prst="rect">
            <a:avLst/>
          </a:prstGeom>
        </p:spPr>
      </p:pic>
      <p:pic>
        <p:nvPicPr>
          <p:cNvPr id="20" name="Picture 19">
            <a:extLst>
              <a:ext uri="{FF2B5EF4-FFF2-40B4-BE49-F238E27FC236}">
                <a16:creationId xmlns:a16="http://schemas.microsoft.com/office/drawing/2014/main" id="{FBB08DEC-D6D3-4EF5-9BDD-0622BD938009}"/>
              </a:ext>
            </a:extLst>
          </p:cNvPr>
          <p:cNvPicPr/>
          <p:nvPr/>
        </p:nvPicPr>
        <p:blipFill>
          <a:blip r:embed="rId3">
            <a:extLst>
              <a:ext uri="{28A0092B-C50C-407E-A947-70E740481C1C}">
                <a14:useLocalDpi xmlns:a14="http://schemas.microsoft.com/office/drawing/2010/main" val="0"/>
              </a:ext>
            </a:extLst>
          </a:blip>
          <a:stretch>
            <a:fillRect/>
          </a:stretch>
        </p:blipFill>
        <p:spPr>
          <a:xfrm>
            <a:off x="251261" y="3740059"/>
            <a:ext cx="5715282" cy="2935288"/>
          </a:xfrm>
          <a:prstGeom prst="rect">
            <a:avLst/>
          </a:prstGeom>
        </p:spPr>
      </p:pic>
    </p:spTree>
    <p:extLst>
      <p:ext uri="{BB962C8B-B14F-4D97-AF65-F5344CB8AC3E}">
        <p14:creationId xmlns:p14="http://schemas.microsoft.com/office/powerpoint/2010/main" val="101033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
            <a:extLst>
              <a:ext uri="{FF2B5EF4-FFF2-40B4-BE49-F238E27FC236}">
                <a16:creationId xmlns:a16="http://schemas.microsoft.com/office/drawing/2014/main" id="{B9CF847D-0BA8-4D40-B95D-DAC8A415A56D}"/>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953F70E9-6111-446A-BD49-B6A996FA030D}"/>
              </a:ext>
            </a:extLst>
          </p:cNvPr>
          <p:cNvSpPr>
            <a:spLocks noGrp="1"/>
          </p:cNvSpPr>
          <p:nvPr>
            <p:ph type="title"/>
          </p:nvPr>
        </p:nvSpPr>
        <p:spPr>
          <a:xfrm>
            <a:off x="6894591" y="1411243"/>
            <a:ext cx="5058512" cy="804338"/>
          </a:xfrm>
        </p:spPr>
        <p:txBody>
          <a:bodyPr>
            <a:normAutofit fontScale="90000"/>
          </a:bodyPr>
          <a:lstStyle/>
          <a:p>
            <a:r>
              <a:rPr lang="en-US" dirty="0"/>
              <a:t>3.10.5 Financial Feasibility</a:t>
            </a:r>
          </a:p>
        </p:txBody>
      </p:sp>
      <p:sp>
        <p:nvSpPr>
          <p:cNvPr id="6" name="Text Placeholder 5">
            <a:extLst>
              <a:ext uri="{FF2B5EF4-FFF2-40B4-BE49-F238E27FC236}">
                <a16:creationId xmlns:a16="http://schemas.microsoft.com/office/drawing/2014/main" id="{33221DE2-465E-4B89-BDBB-17EC727932B0}"/>
              </a:ext>
            </a:extLst>
          </p:cNvPr>
          <p:cNvSpPr>
            <a:spLocks noGrp="1"/>
          </p:cNvSpPr>
          <p:nvPr>
            <p:ph type="body" idx="1"/>
          </p:nvPr>
        </p:nvSpPr>
        <p:spPr/>
        <p:txBody>
          <a:bodyPr/>
          <a:lstStyle/>
          <a:p>
            <a:r>
              <a:rPr lang="en-US" dirty="0"/>
              <a:t>The study of economic cost</a:t>
            </a:r>
          </a:p>
        </p:txBody>
      </p:sp>
      <p:sp>
        <p:nvSpPr>
          <p:cNvPr id="8" name="Text Placeholder 7">
            <a:extLst>
              <a:ext uri="{FF2B5EF4-FFF2-40B4-BE49-F238E27FC236}">
                <a16:creationId xmlns:a16="http://schemas.microsoft.com/office/drawing/2014/main" id="{7F9E6494-1485-4A3D-8CD3-31B5FAC16899}"/>
              </a:ext>
            </a:extLst>
          </p:cNvPr>
          <p:cNvSpPr>
            <a:spLocks noGrp="1"/>
          </p:cNvSpPr>
          <p:nvPr>
            <p:ph type="body" idx="14"/>
          </p:nvPr>
        </p:nvSpPr>
        <p:spPr/>
        <p:txBody>
          <a:bodyPr/>
          <a:lstStyle/>
          <a:p>
            <a:r>
              <a:rPr lang="en-US" dirty="0"/>
              <a:t>Professionally, the estimate cost the overall project could be more interestingly pricy if were to apply the calculation of COCOMO II. </a:t>
            </a:r>
          </a:p>
          <a:p>
            <a:r>
              <a:rPr lang="en-US" dirty="0"/>
              <a:t>However, in reality, the developer does not have much expenses to develop this project. The developer uses open-source tools to develop. Being one of the school employee is considered a part-time task to fulfill this online registration system construction.</a:t>
            </a:r>
            <a:endParaRPr lang="en-US" b="1" dirty="0"/>
          </a:p>
        </p:txBody>
      </p:sp>
    </p:spTree>
    <p:extLst>
      <p:ext uri="{BB962C8B-B14F-4D97-AF65-F5344CB8AC3E}">
        <p14:creationId xmlns:p14="http://schemas.microsoft.com/office/powerpoint/2010/main" val="164251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bstract background&#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sp>
        <p:nvSpPr>
          <p:cNvPr id="2" name="Title 1">
            <a:extLst>
              <a:ext uri="{FF2B5EF4-FFF2-40B4-BE49-F238E27FC236}">
                <a16:creationId xmlns:a16="http://schemas.microsoft.com/office/drawing/2014/main" id="{EA4B7241-C2B7-4F61-A69C-236E16A5F62F}"/>
              </a:ext>
            </a:extLst>
          </p:cNvPr>
          <p:cNvSpPr>
            <a:spLocks noGrp="1"/>
          </p:cNvSpPr>
          <p:nvPr>
            <p:ph type="title"/>
          </p:nvPr>
        </p:nvSpPr>
        <p:spPr/>
        <p:txBody>
          <a:bodyPr/>
          <a:lstStyle/>
          <a:p>
            <a:pPr algn="ctr"/>
            <a:r>
              <a:rPr lang="en-US" dirty="0"/>
              <a:t>ACAS</a:t>
            </a:r>
            <a:endParaRPr lang="ru-RU" dirty="0"/>
          </a:p>
        </p:txBody>
      </p:sp>
      <p:sp>
        <p:nvSpPr>
          <p:cNvPr id="3" name="Subtitle 2">
            <a:extLst>
              <a:ext uri="{FF2B5EF4-FFF2-40B4-BE49-F238E27FC236}">
                <a16:creationId xmlns:a16="http://schemas.microsoft.com/office/drawing/2014/main" id="{FDFD3B61-D7B5-4C7A-80FB-02A3436F88E1}"/>
              </a:ext>
            </a:extLst>
          </p:cNvPr>
          <p:cNvSpPr>
            <a:spLocks noGrp="1"/>
          </p:cNvSpPr>
          <p:nvPr>
            <p:ph type="subTitle" idx="1"/>
          </p:nvPr>
        </p:nvSpPr>
        <p:spPr>
          <a:xfrm>
            <a:off x="6769767" y="4889443"/>
            <a:ext cx="4618957" cy="671097"/>
          </a:xfrm>
        </p:spPr>
        <p:txBody>
          <a:bodyPr>
            <a:normAutofit fontScale="92500" lnSpcReduction="20000"/>
          </a:bodyPr>
          <a:lstStyle/>
          <a:p>
            <a:pPr algn="ctr"/>
            <a:r>
              <a:rPr lang="en-US" dirty="0"/>
              <a:t>Administrator of CAIS Admission System</a:t>
            </a:r>
            <a:endParaRPr lang="ru-RU" dirty="0"/>
          </a:p>
        </p:txBody>
      </p:sp>
      <p:pic>
        <p:nvPicPr>
          <p:cNvPr id="13" name="Picture 12">
            <a:extLst>
              <a:ext uri="{FF2B5EF4-FFF2-40B4-BE49-F238E27FC236}">
                <a16:creationId xmlns:a16="http://schemas.microsoft.com/office/drawing/2014/main" id="{A4C471AD-3F2F-4A33-8242-177A80A844C6}"/>
              </a:ext>
            </a:extLst>
          </p:cNvPr>
          <p:cNvPicPr>
            <a:picLocks noChangeAspect="1"/>
          </p:cNvPicPr>
          <p:nvPr/>
        </p:nvPicPr>
        <p:blipFill>
          <a:blip r:embed="rId3"/>
          <a:stretch>
            <a:fillRect/>
          </a:stretch>
        </p:blipFill>
        <p:spPr>
          <a:xfrm>
            <a:off x="8212555" y="2133599"/>
            <a:ext cx="1733379" cy="1733379"/>
          </a:xfrm>
          <a:prstGeom prst="ellipse">
            <a:avLst/>
          </a:prstGeom>
          <a:ln>
            <a:noFill/>
          </a:ln>
          <a:effectLst>
            <a:softEdge rad="112500"/>
          </a:effectLst>
        </p:spPr>
      </p:pic>
    </p:spTree>
    <p:extLst>
      <p:ext uri="{BB962C8B-B14F-4D97-AF65-F5344CB8AC3E}">
        <p14:creationId xmlns:p14="http://schemas.microsoft.com/office/powerpoint/2010/main" val="2982231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7242FD-4B84-40F8-B4E6-626D05771D01}"/>
              </a:ext>
            </a:extLst>
          </p:cNvPr>
          <p:cNvSpPr>
            <a:spLocks noGrp="1"/>
          </p:cNvSpPr>
          <p:nvPr>
            <p:ph type="title"/>
          </p:nvPr>
        </p:nvSpPr>
        <p:spPr/>
        <p:txBody>
          <a:bodyPr>
            <a:normAutofit/>
          </a:bodyPr>
          <a:lstStyle/>
          <a:p>
            <a:r>
              <a:rPr lang="en-US" dirty="0"/>
              <a:t>3.11 Planning</a:t>
            </a:r>
          </a:p>
        </p:txBody>
      </p:sp>
      <p:sp>
        <p:nvSpPr>
          <p:cNvPr id="7" name="Text Placeholder 6">
            <a:extLst>
              <a:ext uri="{FF2B5EF4-FFF2-40B4-BE49-F238E27FC236}">
                <a16:creationId xmlns:a16="http://schemas.microsoft.com/office/drawing/2014/main" id="{45F63788-D675-4474-98AF-5CA7F8F0538A}"/>
              </a:ext>
            </a:extLst>
          </p:cNvPr>
          <p:cNvSpPr>
            <a:spLocks noGrp="1"/>
          </p:cNvSpPr>
          <p:nvPr>
            <p:ph type="body" idx="29"/>
          </p:nvPr>
        </p:nvSpPr>
        <p:spPr>
          <a:xfrm>
            <a:off x="631101" y="1897433"/>
            <a:ext cx="2191268" cy="1013717"/>
          </a:xfrm>
        </p:spPr>
        <p:txBody>
          <a:bodyPr>
            <a:normAutofit fontScale="70000" lnSpcReduction="20000"/>
          </a:bodyPr>
          <a:lstStyle/>
          <a:p>
            <a:r>
              <a:rPr lang="en-US" dirty="0"/>
              <a:t>Gantt Chart</a:t>
            </a:r>
          </a:p>
          <a:p>
            <a:r>
              <a:rPr lang="en-US" dirty="0"/>
              <a:t> </a:t>
            </a:r>
          </a:p>
          <a:p>
            <a:r>
              <a:rPr lang="en-US" dirty="0"/>
              <a:t>Start Time: SP1-Jan</a:t>
            </a:r>
          </a:p>
          <a:p>
            <a:r>
              <a:rPr lang="en-US" dirty="0"/>
              <a:t>Expected to End: SP2-Aug</a:t>
            </a:r>
          </a:p>
        </p:txBody>
      </p:sp>
      <p:graphicFrame>
        <p:nvGraphicFramePr>
          <p:cNvPr id="11" name="Content Placeholder 10" descr="table placeholder">
            <a:extLst>
              <a:ext uri="{FF2B5EF4-FFF2-40B4-BE49-F238E27FC236}">
                <a16:creationId xmlns:a16="http://schemas.microsoft.com/office/drawing/2014/main" id="{8047F0F1-B9F9-4B27-9B70-023763377B5C}"/>
              </a:ext>
            </a:extLst>
          </p:cNvPr>
          <p:cNvGraphicFramePr>
            <a:graphicFrameLocks noGrp="1"/>
          </p:cNvGraphicFramePr>
          <p:nvPr>
            <p:ph sz="quarter" idx="32"/>
            <p:extLst/>
          </p:nvPr>
        </p:nvGraphicFramePr>
        <p:xfrm>
          <a:off x="2880756" y="1897434"/>
          <a:ext cx="8141284" cy="4130686"/>
        </p:xfrm>
        <a:graphic>
          <a:graphicData uri="http://schemas.openxmlformats.org/drawingml/2006/table">
            <a:tbl>
              <a:tblPr>
                <a:tableStyleId>{ED083AE6-46FA-4A59-8FB0-9F97EB10719F}</a:tableStyleId>
              </a:tblPr>
              <a:tblGrid>
                <a:gridCol w="1817820">
                  <a:extLst>
                    <a:ext uri="{9D8B030D-6E8A-4147-A177-3AD203B41FA5}">
                      <a16:colId xmlns:a16="http://schemas.microsoft.com/office/drawing/2014/main" val="2794970310"/>
                    </a:ext>
                  </a:extLst>
                </a:gridCol>
                <a:gridCol w="739757">
                  <a:extLst>
                    <a:ext uri="{9D8B030D-6E8A-4147-A177-3AD203B41FA5}">
                      <a16:colId xmlns:a16="http://schemas.microsoft.com/office/drawing/2014/main" val="2900429650"/>
                    </a:ext>
                  </a:extLst>
                </a:gridCol>
                <a:gridCol w="776936">
                  <a:extLst>
                    <a:ext uri="{9D8B030D-6E8A-4147-A177-3AD203B41FA5}">
                      <a16:colId xmlns:a16="http://schemas.microsoft.com/office/drawing/2014/main" val="1667819922"/>
                    </a:ext>
                  </a:extLst>
                </a:gridCol>
                <a:gridCol w="813194">
                  <a:extLst>
                    <a:ext uri="{9D8B030D-6E8A-4147-A177-3AD203B41FA5}">
                      <a16:colId xmlns:a16="http://schemas.microsoft.com/office/drawing/2014/main" val="262162511"/>
                    </a:ext>
                  </a:extLst>
                </a:gridCol>
                <a:gridCol w="741140">
                  <a:extLst>
                    <a:ext uri="{9D8B030D-6E8A-4147-A177-3AD203B41FA5}">
                      <a16:colId xmlns:a16="http://schemas.microsoft.com/office/drawing/2014/main" val="814727653"/>
                    </a:ext>
                  </a:extLst>
                </a:gridCol>
                <a:gridCol w="792608">
                  <a:extLst>
                    <a:ext uri="{9D8B030D-6E8A-4147-A177-3AD203B41FA5}">
                      <a16:colId xmlns:a16="http://schemas.microsoft.com/office/drawing/2014/main" val="1451076336"/>
                    </a:ext>
                  </a:extLst>
                </a:gridCol>
                <a:gridCol w="782314">
                  <a:extLst>
                    <a:ext uri="{9D8B030D-6E8A-4147-A177-3AD203B41FA5}">
                      <a16:colId xmlns:a16="http://schemas.microsoft.com/office/drawing/2014/main" val="436792393"/>
                    </a:ext>
                  </a:extLst>
                </a:gridCol>
                <a:gridCol w="807181">
                  <a:extLst>
                    <a:ext uri="{9D8B030D-6E8A-4147-A177-3AD203B41FA5}">
                      <a16:colId xmlns:a16="http://schemas.microsoft.com/office/drawing/2014/main" val="3684998767"/>
                    </a:ext>
                  </a:extLst>
                </a:gridCol>
                <a:gridCol w="870334">
                  <a:extLst>
                    <a:ext uri="{9D8B030D-6E8A-4147-A177-3AD203B41FA5}">
                      <a16:colId xmlns:a16="http://schemas.microsoft.com/office/drawing/2014/main" val="2854993790"/>
                    </a:ext>
                  </a:extLst>
                </a:gridCol>
              </a:tblGrid>
              <a:tr h="668184">
                <a:tc>
                  <a:txBody>
                    <a:bodyPr/>
                    <a:lstStyle/>
                    <a:p>
                      <a:pPr algn="ctr"/>
                      <a:r>
                        <a:rPr lang="en-US" sz="1900" dirty="0"/>
                        <a:t>Planning Process</a:t>
                      </a:r>
                      <a:endParaRPr lang="ru-RU" sz="1900" dirty="0"/>
                    </a:p>
                  </a:txBody>
                  <a:tcPr marL="95186" marR="95186" marT="47593" marB="47593" anchor="ctr"/>
                </a:tc>
                <a:tc>
                  <a:txBody>
                    <a:bodyPr/>
                    <a:lstStyle/>
                    <a:p>
                      <a:pPr algn="ctr"/>
                      <a:r>
                        <a:rPr lang="en-US" sz="1200" kern="1200" dirty="0"/>
                        <a:t>SP1-Jan</a:t>
                      </a:r>
                      <a:endParaRPr lang="ru-RU" sz="1200" b="1" kern="1200" dirty="0">
                        <a:solidFill>
                          <a:srgbClr val="0F1722"/>
                        </a:solidFill>
                        <a:latin typeface="+mn-lt"/>
                        <a:ea typeface="+mn-ea"/>
                        <a:cs typeface="+mn-cs"/>
                      </a:endParaRPr>
                    </a:p>
                  </a:txBody>
                  <a:tcPr marL="95186" marR="95186" marT="47593" marB="47593" anchor="ctr"/>
                </a:tc>
                <a:tc>
                  <a:txBody>
                    <a:bodyPr/>
                    <a:lstStyle/>
                    <a:p>
                      <a:pPr algn="ctr"/>
                      <a:r>
                        <a:rPr lang="en-US" sz="1200" kern="1200" dirty="0"/>
                        <a:t>SP1-Feb</a:t>
                      </a:r>
                      <a:endParaRPr lang="ru-RU" sz="1200" b="1" kern="1200" dirty="0">
                        <a:solidFill>
                          <a:srgbClr val="0F1722"/>
                        </a:solidFill>
                        <a:latin typeface="+mn-lt"/>
                        <a:ea typeface="+mn-ea"/>
                        <a:cs typeface="+mn-cs"/>
                      </a:endParaRPr>
                    </a:p>
                  </a:txBody>
                  <a:tcPr marL="95186" marR="95186" marT="47593" marB="47593" anchor="ctr"/>
                </a:tc>
                <a:tc>
                  <a:txBody>
                    <a:bodyPr/>
                    <a:lstStyle/>
                    <a:p>
                      <a:pPr algn="ctr"/>
                      <a:r>
                        <a:rPr lang="en-US" sz="1200" kern="1200" dirty="0"/>
                        <a:t>SP1-Mar</a:t>
                      </a:r>
                      <a:endParaRPr lang="ru-RU" sz="1200" b="1" kern="1200" dirty="0">
                        <a:solidFill>
                          <a:srgbClr val="0F1722"/>
                        </a:solidFill>
                        <a:latin typeface="+mn-lt"/>
                        <a:ea typeface="+mn-ea"/>
                        <a:cs typeface="+mn-cs"/>
                      </a:endParaRPr>
                    </a:p>
                  </a:txBody>
                  <a:tcPr marL="95186" marR="95186" marT="47593" marB="47593" anchor="ctr"/>
                </a:tc>
                <a:tc>
                  <a:txBody>
                    <a:bodyPr/>
                    <a:lstStyle/>
                    <a:p>
                      <a:pPr algn="ctr"/>
                      <a:r>
                        <a:rPr lang="en-US" sz="1200" kern="1200" dirty="0"/>
                        <a:t>SP1-Aprl</a:t>
                      </a:r>
                      <a:endParaRPr lang="ru-RU" sz="1200" b="1" kern="1200" dirty="0">
                        <a:solidFill>
                          <a:srgbClr val="0F1722"/>
                        </a:solidFill>
                        <a:latin typeface="+mn-lt"/>
                        <a:ea typeface="+mn-ea"/>
                        <a:cs typeface="+mn-cs"/>
                      </a:endParaRPr>
                    </a:p>
                  </a:txBody>
                  <a:tcPr marL="95186" marR="95186" marT="47593" marB="47593" anchor="ctr"/>
                </a:tc>
                <a:tc>
                  <a:txBody>
                    <a:bodyPr/>
                    <a:lstStyle/>
                    <a:p>
                      <a:pPr algn="ctr"/>
                      <a:r>
                        <a:rPr lang="en-US" sz="1200" kern="1200" dirty="0"/>
                        <a:t>SP1-May</a:t>
                      </a:r>
                      <a:endParaRPr lang="ru-RU" sz="1200" b="1" kern="1200" dirty="0">
                        <a:solidFill>
                          <a:srgbClr val="0F1722"/>
                        </a:solidFill>
                        <a:latin typeface="+mn-lt"/>
                        <a:ea typeface="+mn-ea"/>
                        <a:cs typeface="+mn-cs"/>
                      </a:endParaRPr>
                    </a:p>
                  </a:txBody>
                  <a:tcPr marL="95186" marR="95186" marT="47593" marB="47593" anchor="ctr"/>
                </a:tc>
                <a:tc>
                  <a:txBody>
                    <a:bodyPr/>
                    <a:lstStyle/>
                    <a:p>
                      <a:pPr algn="ctr"/>
                      <a:r>
                        <a:rPr lang="en-US" sz="1200" kern="1200" dirty="0"/>
                        <a:t>SP2-June</a:t>
                      </a:r>
                      <a:endParaRPr lang="ru-RU" sz="1200" b="1" kern="1200" dirty="0">
                        <a:solidFill>
                          <a:srgbClr val="0F1722"/>
                        </a:solidFill>
                        <a:latin typeface="+mn-lt"/>
                        <a:ea typeface="+mn-ea"/>
                        <a:cs typeface="+mn-cs"/>
                      </a:endParaRPr>
                    </a:p>
                  </a:txBody>
                  <a:tcPr marL="95186" marR="95186" marT="47593" marB="47593" anchor="ctr"/>
                </a:tc>
                <a:tc>
                  <a:txBody>
                    <a:bodyPr/>
                    <a:lstStyle/>
                    <a:p>
                      <a:pPr algn="ctr"/>
                      <a:r>
                        <a:rPr lang="en-US" sz="1200" kern="1200" dirty="0"/>
                        <a:t>SP2-July</a:t>
                      </a:r>
                      <a:endParaRPr lang="ru-RU" sz="1200" b="1" kern="1200" dirty="0">
                        <a:solidFill>
                          <a:srgbClr val="0F1722"/>
                        </a:solidFill>
                        <a:latin typeface="+mn-lt"/>
                        <a:ea typeface="+mn-ea"/>
                        <a:cs typeface="+mn-cs"/>
                      </a:endParaRPr>
                    </a:p>
                  </a:txBody>
                  <a:tcPr marL="95186" marR="95186" marT="47593" marB="47593" anchor="ctr"/>
                </a:tc>
                <a:tc>
                  <a:txBody>
                    <a:bodyPr/>
                    <a:lstStyle/>
                    <a:p>
                      <a:pPr algn="ctr"/>
                      <a:r>
                        <a:rPr lang="en-US" sz="1200" kern="1200" dirty="0"/>
                        <a:t>SP2-Aug</a:t>
                      </a:r>
                      <a:endParaRPr lang="ru-RU" sz="1200" b="1" kern="1200" dirty="0">
                        <a:solidFill>
                          <a:srgbClr val="0F1722"/>
                        </a:solidFill>
                        <a:latin typeface="+mn-lt"/>
                        <a:ea typeface="+mn-ea"/>
                        <a:cs typeface="+mn-cs"/>
                      </a:endParaRPr>
                    </a:p>
                  </a:txBody>
                  <a:tcPr marL="95186" marR="95186" marT="47593" marB="47593" anchor="ctr"/>
                </a:tc>
                <a:extLst>
                  <a:ext uri="{0D108BD9-81ED-4DB2-BD59-A6C34878D82A}">
                    <a16:rowId xmlns:a16="http://schemas.microsoft.com/office/drawing/2014/main" val="2956524205"/>
                  </a:ext>
                </a:extLst>
              </a:tr>
              <a:tr h="345638">
                <a:tc>
                  <a:txBody>
                    <a:bodyPr/>
                    <a:lstStyle/>
                    <a:p>
                      <a:pPr algn="ctr"/>
                      <a:r>
                        <a:rPr lang="en-US" sz="1200" dirty="0"/>
                        <a:t>Requirement Planning</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highlight>
                          <a:srgbClr val="E6E6E6"/>
                        </a:highlight>
                      </a:endParaRPr>
                    </a:p>
                  </a:txBody>
                  <a:tcPr marL="95186" marR="95186" marT="47593" marB="47593" anchor="ctr">
                    <a:solidFill>
                      <a:schemeClr val="bg2">
                        <a:lumMod val="50000"/>
                      </a:schemeClr>
                    </a:solidFill>
                  </a:tcPr>
                </a:tc>
                <a:tc>
                  <a:txBody>
                    <a:bodyPr/>
                    <a:lstStyle/>
                    <a:p>
                      <a:pPr algn="r"/>
                      <a:endParaRPr lang="ru-RU" sz="1400" i="0" dirty="0">
                        <a:solidFill>
                          <a:schemeClr val="bg2">
                            <a:lumMod val="95000"/>
                          </a:schemeClr>
                        </a:solidFill>
                        <a:highlight>
                          <a:srgbClr val="E6E6E6"/>
                        </a:highlight>
                      </a:endParaRPr>
                    </a:p>
                  </a:txBody>
                  <a:tcPr marL="95186" marR="95186" marT="47593" marB="47593" anchor="ctr">
                    <a:solidFill>
                      <a:schemeClr val="bg2">
                        <a:lumMod val="50000"/>
                      </a:schemeClr>
                    </a:solidFill>
                  </a:tcP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extLst>
                  <a:ext uri="{0D108BD9-81ED-4DB2-BD59-A6C34878D82A}">
                    <a16:rowId xmlns:a16="http://schemas.microsoft.com/office/drawing/2014/main" val="3560024462"/>
                  </a:ext>
                </a:extLst>
              </a:tr>
              <a:tr h="345638">
                <a:tc>
                  <a:txBody>
                    <a:bodyPr/>
                    <a:lstStyle/>
                    <a:p>
                      <a:pPr algn="ctr"/>
                      <a:r>
                        <a:rPr lang="en-US" sz="1200" dirty="0"/>
                        <a:t>Development</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extLst>
                  <a:ext uri="{0D108BD9-81ED-4DB2-BD59-A6C34878D82A}">
                    <a16:rowId xmlns:a16="http://schemas.microsoft.com/office/drawing/2014/main" val="2688004288"/>
                  </a:ext>
                </a:extLst>
              </a:tr>
              <a:tr h="345638">
                <a:tc>
                  <a:txBody>
                    <a:bodyPr/>
                    <a:lstStyle/>
                    <a:p>
                      <a:pPr algn="ctr"/>
                      <a:r>
                        <a:rPr lang="en-US" sz="1200" dirty="0"/>
                        <a:t>Designing Algorithm</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extLst>
                  <a:ext uri="{0D108BD9-81ED-4DB2-BD59-A6C34878D82A}">
                    <a16:rowId xmlns:a16="http://schemas.microsoft.com/office/drawing/2014/main" val="3676656611"/>
                  </a:ext>
                </a:extLst>
              </a:tr>
              <a:tr h="345638">
                <a:tc>
                  <a:txBody>
                    <a:bodyPr/>
                    <a:lstStyle/>
                    <a:p>
                      <a:pPr algn="ctr"/>
                      <a:r>
                        <a:rPr lang="en-US" sz="1200" dirty="0"/>
                        <a:t>Build Front-End</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extLst>
                  <a:ext uri="{0D108BD9-81ED-4DB2-BD59-A6C34878D82A}">
                    <a16:rowId xmlns:a16="http://schemas.microsoft.com/office/drawing/2014/main" val="39388958"/>
                  </a:ext>
                </a:extLst>
              </a:tr>
              <a:tr h="345638">
                <a:tc>
                  <a:txBody>
                    <a:bodyPr/>
                    <a:lstStyle/>
                    <a:p>
                      <a:pPr algn="ctr"/>
                      <a:r>
                        <a:rPr lang="en-US" sz="1200" dirty="0"/>
                        <a:t>Built Back-End</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extLst>
                  <a:ext uri="{0D108BD9-81ED-4DB2-BD59-A6C34878D82A}">
                    <a16:rowId xmlns:a16="http://schemas.microsoft.com/office/drawing/2014/main" val="2487016789"/>
                  </a:ext>
                </a:extLst>
              </a:tr>
              <a:tr h="345638">
                <a:tc>
                  <a:txBody>
                    <a:bodyPr/>
                    <a:lstStyle/>
                    <a:p>
                      <a:pPr algn="ctr"/>
                      <a:r>
                        <a:rPr lang="en-US" sz="1200" dirty="0"/>
                        <a:t>Testing I</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extLst>
                  <a:ext uri="{0D108BD9-81ED-4DB2-BD59-A6C34878D82A}">
                    <a16:rowId xmlns:a16="http://schemas.microsoft.com/office/drawing/2014/main" val="588683772"/>
                  </a:ext>
                </a:extLst>
              </a:tr>
              <a:tr h="345638">
                <a:tc>
                  <a:txBody>
                    <a:bodyPr/>
                    <a:lstStyle/>
                    <a:p>
                      <a:pPr algn="ctr"/>
                      <a:r>
                        <a:rPr lang="en-US" sz="1200" dirty="0"/>
                        <a:t>Changes (If any)</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extLst>
                  <a:ext uri="{0D108BD9-81ED-4DB2-BD59-A6C34878D82A}">
                    <a16:rowId xmlns:a16="http://schemas.microsoft.com/office/drawing/2014/main" val="4186653546"/>
                  </a:ext>
                </a:extLst>
              </a:tr>
              <a:tr h="345638">
                <a:tc>
                  <a:txBody>
                    <a:bodyPr/>
                    <a:lstStyle/>
                    <a:p>
                      <a:pPr algn="ctr"/>
                      <a:r>
                        <a:rPr lang="en-US" sz="1200" dirty="0"/>
                        <a:t>Testing II</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extLst>
                  <a:ext uri="{0D108BD9-81ED-4DB2-BD59-A6C34878D82A}">
                    <a16:rowId xmlns:a16="http://schemas.microsoft.com/office/drawing/2014/main" val="300256054"/>
                  </a:ext>
                </a:extLst>
              </a:tr>
              <a:tr h="345638">
                <a:tc>
                  <a:txBody>
                    <a:bodyPr/>
                    <a:lstStyle/>
                    <a:p>
                      <a:pPr algn="ctr"/>
                      <a:r>
                        <a:rPr lang="en-US" sz="1200" dirty="0"/>
                        <a:t>Changes (if any)</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highlight>
                          <a:srgbClr val="E6E6E6"/>
                        </a:highlight>
                      </a:endParaRPr>
                    </a:p>
                  </a:txBody>
                  <a:tcPr marL="95186" marR="95186" marT="47593" marB="47593" anchor="ctr">
                    <a:solidFill>
                      <a:schemeClr val="bg2">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highlight>
                          <a:srgbClr val="E6E6E6"/>
                        </a:highlight>
                      </a:endParaRPr>
                    </a:p>
                  </a:txBody>
                  <a:tcPr marL="95186" marR="95186" marT="47593" marB="47593" anchor="ctr">
                    <a:solidFill>
                      <a:schemeClr val="bg2">
                        <a:lumMod val="50000"/>
                      </a:schemeClr>
                    </a:solidFill>
                  </a:tcPr>
                </a:tc>
                <a:extLst>
                  <a:ext uri="{0D108BD9-81ED-4DB2-BD59-A6C34878D82A}">
                    <a16:rowId xmlns:a16="http://schemas.microsoft.com/office/drawing/2014/main" val="1873486197"/>
                  </a:ext>
                </a:extLst>
              </a:tr>
              <a:tr h="345638">
                <a:tc>
                  <a:txBody>
                    <a:bodyPr/>
                    <a:lstStyle/>
                    <a:p>
                      <a:pPr algn="ctr"/>
                      <a:r>
                        <a:rPr lang="en-US" sz="1200" dirty="0"/>
                        <a:t>Deployment</a:t>
                      </a:r>
                      <a:endParaRPr lang="ru-RU" sz="1200" b="1" dirty="0">
                        <a:solidFill>
                          <a:srgbClr val="0F1722"/>
                        </a:solidFill>
                        <a:latin typeface="+mn-lt"/>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algn="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ru-RU" sz="1400" i="0" dirty="0">
                        <a:solidFill>
                          <a:schemeClr val="bg2">
                            <a:lumMod val="95000"/>
                          </a:schemeClr>
                        </a:solidFill>
                      </a:endParaRPr>
                    </a:p>
                  </a:txBody>
                  <a:tcPr marL="95186" marR="95186" marT="47593" marB="47593" anchor="ctr">
                    <a:solidFill>
                      <a:schemeClr val="bg2">
                        <a:lumMod val="50000"/>
                      </a:schemeClr>
                    </a:solidFill>
                  </a:tcPr>
                </a:tc>
                <a:extLst>
                  <a:ext uri="{0D108BD9-81ED-4DB2-BD59-A6C34878D82A}">
                    <a16:rowId xmlns:a16="http://schemas.microsoft.com/office/drawing/2014/main" val="1293328087"/>
                  </a:ext>
                </a:extLst>
              </a:tr>
            </a:tbl>
          </a:graphicData>
        </a:graphic>
      </p:graphicFrame>
    </p:spTree>
    <p:extLst>
      <p:ext uri="{BB962C8B-B14F-4D97-AF65-F5344CB8AC3E}">
        <p14:creationId xmlns:p14="http://schemas.microsoft.com/office/powerpoint/2010/main" val="154620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p:txBody>
          <a:bodyPr>
            <a:normAutofit fontScale="90000"/>
          </a:bodyPr>
          <a:lstStyle/>
          <a:p>
            <a:r>
              <a:rPr lang="en-US" dirty="0"/>
              <a:t>4. Analysis and Design</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p:txBody>
          <a:bodyPr/>
          <a:lstStyle/>
          <a:p>
            <a:r>
              <a:rPr lang="en-US" dirty="0"/>
              <a:t>Introduction</a:t>
            </a:r>
          </a:p>
          <a:p>
            <a:endParaRPr lang="en-US" dirty="0"/>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p:txBody>
          <a:bodyPr>
            <a:normAutofit/>
          </a:bodyPr>
          <a:lstStyle/>
          <a:p>
            <a:r>
              <a:rPr lang="en-US" dirty="0"/>
              <a:t>According to the preliminary investigation of this project mentioned earlier, the customer of this project is requesting for online registration web based application. A system that is always available for whoever, whenever, or wherever the users are as long as there’s internet connectivity</a:t>
            </a:r>
          </a:p>
          <a:p>
            <a:endParaRPr lang="en-US" dirty="0"/>
          </a:p>
        </p:txBody>
      </p:sp>
      <p:pic>
        <p:nvPicPr>
          <p:cNvPr id="6152" name="Picture 8" descr="Web application framework: What it is, how it works, and why you need it">
            <a:extLst>
              <a:ext uri="{FF2B5EF4-FFF2-40B4-BE49-F238E27FC236}">
                <a16:creationId xmlns:a16="http://schemas.microsoft.com/office/drawing/2014/main" id="{5DA2FD25-44F9-4301-8AF3-32A47563D0B2}"/>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l="4552" r="4552"/>
          <a:stretch>
            <a:fillRect/>
          </a:stretch>
        </p:blipFill>
        <p:spPr bwMode="auto">
          <a:xfrm>
            <a:off x="6408738" y="1673225"/>
            <a:ext cx="4854575" cy="314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099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p:txBody>
          <a:bodyPr/>
          <a:lstStyle/>
          <a:p>
            <a:r>
              <a:rPr lang="en-US" dirty="0"/>
              <a:t>Risk Analysis</a:t>
            </a:r>
          </a:p>
        </p:txBody>
      </p:sp>
      <p:graphicFrame>
        <p:nvGraphicFramePr>
          <p:cNvPr id="3" name="Table 2">
            <a:extLst>
              <a:ext uri="{FF2B5EF4-FFF2-40B4-BE49-F238E27FC236}">
                <a16:creationId xmlns:a16="http://schemas.microsoft.com/office/drawing/2014/main" id="{EB6C340E-4617-43E6-9681-2508CE50FA3D}"/>
              </a:ext>
            </a:extLst>
          </p:cNvPr>
          <p:cNvGraphicFramePr>
            <a:graphicFrameLocks noGrp="1"/>
          </p:cNvGraphicFramePr>
          <p:nvPr>
            <p:extLst>
              <p:ext uri="{D42A27DB-BD31-4B8C-83A1-F6EECF244321}">
                <p14:modId xmlns:p14="http://schemas.microsoft.com/office/powerpoint/2010/main" val="305173473"/>
              </p:ext>
            </p:extLst>
          </p:nvPr>
        </p:nvGraphicFramePr>
        <p:xfrm>
          <a:off x="1532255" y="2573066"/>
          <a:ext cx="9649719" cy="1425018"/>
        </p:xfrm>
        <a:graphic>
          <a:graphicData uri="http://schemas.openxmlformats.org/drawingml/2006/table">
            <a:tbl>
              <a:tblPr firstRow="1" firstCol="1" bandRow="1">
                <a:tableStyleId>{B301B821-A1FF-4177-AEE7-76D212191A09}</a:tableStyleId>
              </a:tblPr>
              <a:tblGrid>
                <a:gridCol w="3394804">
                  <a:extLst>
                    <a:ext uri="{9D8B030D-6E8A-4147-A177-3AD203B41FA5}">
                      <a16:colId xmlns:a16="http://schemas.microsoft.com/office/drawing/2014/main" val="3818613255"/>
                    </a:ext>
                  </a:extLst>
                </a:gridCol>
                <a:gridCol w="1889910">
                  <a:extLst>
                    <a:ext uri="{9D8B030D-6E8A-4147-A177-3AD203B41FA5}">
                      <a16:colId xmlns:a16="http://schemas.microsoft.com/office/drawing/2014/main" val="970344611"/>
                    </a:ext>
                  </a:extLst>
                </a:gridCol>
                <a:gridCol w="1385873">
                  <a:extLst>
                    <a:ext uri="{9D8B030D-6E8A-4147-A177-3AD203B41FA5}">
                      <a16:colId xmlns:a16="http://schemas.microsoft.com/office/drawing/2014/main" val="2968232079"/>
                    </a:ext>
                  </a:extLst>
                </a:gridCol>
                <a:gridCol w="1521125">
                  <a:extLst>
                    <a:ext uri="{9D8B030D-6E8A-4147-A177-3AD203B41FA5}">
                      <a16:colId xmlns:a16="http://schemas.microsoft.com/office/drawing/2014/main" val="845581222"/>
                    </a:ext>
                  </a:extLst>
                </a:gridCol>
                <a:gridCol w="1458007">
                  <a:extLst>
                    <a:ext uri="{9D8B030D-6E8A-4147-A177-3AD203B41FA5}">
                      <a16:colId xmlns:a16="http://schemas.microsoft.com/office/drawing/2014/main" val="950949942"/>
                    </a:ext>
                  </a:extLst>
                </a:gridCol>
              </a:tblGrid>
              <a:tr h="250341">
                <a:tc>
                  <a:txBody>
                    <a:bodyPr/>
                    <a:lstStyle/>
                    <a:p>
                      <a:pPr marL="0" marR="0" algn="ctr">
                        <a:lnSpc>
                          <a:spcPct val="115000"/>
                        </a:lnSpc>
                        <a:spcBef>
                          <a:spcPts val="0"/>
                        </a:spcBef>
                        <a:spcAft>
                          <a:spcPts val="0"/>
                        </a:spcAft>
                      </a:pPr>
                      <a:r>
                        <a:rPr lang="en-US" sz="1400" u="sng" kern="1200">
                          <a:effectLst/>
                        </a:rPr>
                        <a:t>Risk Table</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15000"/>
                        </a:lnSpc>
                        <a:spcBef>
                          <a:spcPts val="0"/>
                        </a:spcBef>
                        <a:spcAft>
                          <a:spcPts val="0"/>
                        </a:spcAft>
                      </a:pPr>
                      <a:r>
                        <a:rPr lang="en-US" sz="1400" u="sng" kern="1200">
                          <a:effectLst/>
                        </a:rPr>
                        <a:t>Risk Category</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15000"/>
                        </a:lnSpc>
                        <a:spcBef>
                          <a:spcPts val="0"/>
                        </a:spcBef>
                        <a:spcAft>
                          <a:spcPts val="0"/>
                        </a:spcAft>
                      </a:pPr>
                      <a:r>
                        <a:rPr lang="en-US" sz="1400" u="sng" kern="1200">
                          <a:effectLst/>
                        </a:rPr>
                        <a:t>Probability</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15000"/>
                        </a:lnSpc>
                        <a:spcBef>
                          <a:spcPts val="0"/>
                        </a:spcBef>
                        <a:spcAft>
                          <a:spcPts val="0"/>
                        </a:spcAft>
                      </a:pPr>
                      <a:r>
                        <a:rPr lang="en-US" sz="1400" u="sng" kern="1200">
                          <a:effectLst/>
                        </a:rPr>
                        <a:t>Impact (1-4)</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15000"/>
                        </a:lnSpc>
                        <a:spcBef>
                          <a:spcPts val="0"/>
                        </a:spcBef>
                        <a:spcAft>
                          <a:spcPts val="0"/>
                        </a:spcAft>
                      </a:pPr>
                      <a:r>
                        <a:rPr lang="en-US" sz="1400" u="sng" kern="1200">
                          <a:effectLst/>
                        </a:rPr>
                        <a:t>RMMM</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extLst>
                  <a:ext uri="{0D108BD9-81ED-4DB2-BD59-A6C34878D82A}">
                    <a16:rowId xmlns:a16="http://schemas.microsoft.com/office/drawing/2014/main" val="2872808927"/>
                  </a:ext>
                </a:extLst>
              </a:tr>
              <a:tr h="250341">
                <a:tc>
                  <a:txBody>
                    <a:bodyPr/>
                    <a:lstStyle/>
                    <a:p>
                      <a:pPr marL="0" marR="0">
                        <a:lnSpc>
                          <a:spcPct val="115000"/>
                        </a:lnSpc>
                        <a:spcBef>
                          <a:spcPts val="0"/>
                        </a:spcBef>
                        <a:spcAft>
                          <a:spcPts val="0"/>
                        </a:spcAft>
                      </a:pPr>
                      <a:r>
                        <a:rPr lang="en-US" sz="1400" kern="1200">
                          <a:effectLst/>
                        </a:rPr>
                        <a:t>Developer’s Individual Problem </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nSpc>
                          <a:spcPct val="115000"/>
                        </a:lnSpc>
                        <a:spcBef>
                          <a:spcPts val="0"/>
                        </a:spcBef>
                        <a:spcAft>
                          <a:spcPts val="0"/>
                        </a:spcAft>
                      </a:pPr>
                      <a:r>
                        <a:rPr lang="en-US" sz="1400" kern="1200">
                          <a:effectLst/>
                        </a:rPr>
                        <a:t>Schedule Risk</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15000"/>
                        </a:lnSpc>
                        <a:spcBef>
                          <a:spcPts val="0"/>
                        </a:spcBef>
                        <a:spcAft>
                          <a:spcPts val="0"/>
                        </a:spcAft>
                      </a:pPr>
                      <a:r>
                        <a:rPr lang="en-US" sz="1400" kern="1200">
                          <a:effectLst/>
                        </a:rPr>
                        <a:t>15%</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15000"/>
                        </a:lnSpc>
                        <a:spcBef>
                          <a:spcPts val="0"/>
                        </a:spcBef>
                        <a:spcAft>
                          <a:spcPts val="0"/>
                        </a:spcAft>
                      </a:pPr>
                      <a:r>
                        <a:rPr lang="en-US" sz="1400" kern="1200">
                          <a:effectLst/>
                        </a:rPr>
                        <a:t>2 </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nSpc>
                          <a:spcPct val="115000"/>
                        </a:lnSpc>
                        <a:spcBef>
                          <a:spcPts val="0"/>
                        </a:spcBef>
                        <a:spcAft>
                          <a:spcPts val="0"/>
                        </a:spcAft>
                      </a:pPr>
                      <a:r>
                        <a:rPr lang="en-US" sz="1400" kern="1200">
                          <a:effectLst/>
                        </a:rPr>
                        <a:t>PR01</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extLst>
                  <a:ext uri="{0D108BD9-81ED-4DB2-BD59-A6C34878D82A}">
                    <a16:rowId xmlns:a16="http://schemas.microsoft.com/office/drawing/2014/main" val="1800705936"/>
                  </a:ext>
                </a:extLst>
              </a:tr>
              <a:tr h="308112">
                <a:tc>
                  <a:txBody>
                    <a:bodyPr/>
                    <a:lstStyle/>
                    <a:p>
                      <a:pPr marL="0" marR="0">
                        <a:lnSpc>
                          <a:spcPct val="115000"/>
                        </a:lnSpc>
                        <a:spcBef>
                          <a:spcPts val="0"/>
                        </a:spcBef>
                        <a:spcAft>
                          <a:spcPts val="0"/>
                        </a:spcAft>
                      </a:pPr>
                      <a:r>
                        <a:rPr lang="en-US" sz="1400" kern="1200">
                          <a:effectLst/>
                        </a:rPr>
                        <a:t>PC crash</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nSpc>
                          <a:spcPct val="150000"/>
                        </a:lnSpc>
                        <a:spcBef>
                          <a:spcPts val="0"/>
                        </a:spcBef>
                        <a:spcAft>
                          <a:spcPts val="0"/>
                        </a:spcAft>
                      </a:pPr>
                      <a:r>
                        <a:rPr lang="en-US" sz="1400" kern="1200">
                          <a:effectLst/>
                        </a:rPr>
                        <a:t>Technical Risk</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50000"/>
                        </a:lnSpc>
                        <a:spcBef>
                          <a:spcPts val="0"/>
                        </a:spcBef>
                        <a:spcAft>
                          <a:spcPts val="0"/>
                        </a:spcAft>
                      </a:pPr>
                      <a:r>
                        <a:rPr lang="en-US" sz="1400" kern="1200">
                          <a:effectLst/>
                        </a:rPr>
                        <a:t>10%</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50000"/>
                        </a:lnSpc>
                        <a:spcBef>
                          <a:spcPts val="0"/>
                        </a:spcBef>
                        <a:spcAft>
                          <a:spcPts val="0"/>
                        </a:spcAft>
                      </a:pPr>
                      <a:r>
                        <a:rPr lang="en-US" sz="1400" kern="1200">
                          <a:effectLst/>
                        </a:rPr>
                        <a:t>1</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nSpc>
                          <a:spcPct val="150000"/>
                        </a:lnSpc>
                        <a:spcBef>
                          <a:spcPts val="0"/>
                        </a:spcBef>
                        <a:spcAft>
                          <a:spcPts val="0"/>
                        </a:spcAft>
                      </a:pPr>
                      <a:r>
                        <a:rPr lang="en-US" sz="1400" kern="1200">
                          <a:effectLst/>
                        </a:rPr>
                        <a:t>PR02</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extLst>
                  <a:ext uri="{0D108BD9-81ED-4DB2-BD59-A6C34878D82A}">
                    <a16:rowId xmlns:a16="http://schemas.microsoft.com/office/drawing/2014/main" val="449128160"/>
                  </a:ext>
                </a:extLst>
              </a:tr>
              <a:tr h="308112">
                <a:tc>
                  <a:txBody>
                    <a:bodyPr/>
                    <a:lstStyle/>
                    <a:p>
                      <a:pPr marL="0" marR="0">
                        <a:lnSpc>
                          <a:spcPct val="115000"/>
                        </a:lnSpc>
                        <a:spcBef>
                          <a:spcPts val="0"/>
                        </a:spcBef>
                        <a:spcAft>
                          <a:spcPts val="0"/>
                        </a:spcAft>
                      </a:pPr>
                      <a:r>
                        <a:rPr lang="en-US" sz="1400" kern="1200">
                          <a:effectLst/>
                        </a:rPr>
                        <a:t>Change of Project’s scope</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nSpc>
                          <a:spcPct val="150000"/>
                        </a:lnSpc>
                        <a:spcBef>
                          <a:spcPts val="0"/>
                        </a:spcBef>
                        <a:spcAft>
                          <a:spcPts val="0"/>
                        </a:spcAft>
                      </a:pPr>
                      <a:r>
                        <a:rPr lang="en-US" sz="1400" kern="1200">
                          <a:effectLst/>
                        </a:rPr>
                        <a:t>Programmatic Risks</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50000"/>
                        </a:lnSpc>
                        <a:spcBef>
                          <a:spcPts val="0"/>
                        </a:spcBef>
                        <a:spcAft>
                          <a:spcPts val="0"/>
                        </a:spcAft>
                      </a:pPr>
                      <a:r>
                        <a:rPr lang="en-US" sz="1400" kern="1200">
                          <a:effectLst/>
                        </a:rPr>
                        <a:t>15%</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50000"/>
                        </a:lnSpc>
                        <a:spcBef>
                          <a:spcPts val="0"/>
                        </a:spcBef>
                        <a:spcAft>
                          <a:spcPts val="0"/>
                        </a:spcAft>
                      </a:pPr>
                      <a:r>
                        <a:rPr lang="en-US" sz="1400">
                          <a:effectLst/>
                        </a:rPr>
                        <a:t>2</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nSpc>
                          <a:spcPct val="150000"/>
                        </a:lnSpc>
                        <a:spcBef>
                          <a:spcPts val="0"/>
                        </a:spcBef>
                        <a:spcAft>
                          <a:spcPts val="0"/>
                        </a:spcAft>
                      </a:pPr>
                      <a:r>
                        <a:rPr lang="en-US" sz="1400" kern="1200">
                          <a:effectLst/>
                        </a:rPr>
                        <a:t>PR03</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extLst>
                  <a:ext uri="{0D108BD9-81ED-4DB2-BD59-A6C34878D82A}">
                    <a16:rowId xmlns:a16="http://schemas.microsoft.com/office/drawing/2014/main" val="2674094787"/>
                  </a:ext>
                </a:extLst>
              </a:tr>
              <a:tr h="308112">
                <a:tc>
                  <a:txBody>
                    <a:bodyPr/>
                    <a:lstStyle/>
                    <a:p>
                      <a:pPr marL="0" marR="0">
                        <a:lnSpc>
                          <a:spcPct val="115000"/>
                        </a:lnSpc>
                        <a:spcBef>
                          <a:spcPts val="0"/>
                        </a:spcBef>
                        <a:spcAft>
                          <a:spcPts val="0"/>
                        </a:spcAft>
                      </a:pPr>
                      <a:r>
                        <a:rPr lang="en-US" sz="1400" kern="1200">
                          <a:effectLst/>
                        </a:rPr>
                        <a:t>Lose backup file</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nSpc>
                          <a:spcPct val="150000"/>
                        </a:lnSpc>
                        <a:spcBef>
                          <a:spcPts val="0"/>
                        </a:spcBef>
                        <a:spcAft>
                          <a:spcPts val="0"/>
                        </a:spcAft>
                      </a:pPr>
                      <a:r>
                        <a:rPr lang="en-US" sz="1400" kern="1200">
                          <a:effectLst/>
                        </a:rPr>
                        <a:t>Technical Risk</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50000"/>
                        </a:lnSpc>
                        <a:spcBef>
                          <a:spcPts val="0"/>
                        </a:spcBef>
                        <a:spcAft>
                          <a:spcPts val="0"/>
                        </a:spcAft>
                      </a:pPr>
                      <a:r>
                        <a:rPr lang="en-US" sz="1400" kern="1200">
                          <a:effectLst/>
                        </a:rPr>
                        <a:t>10%</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gn="ctr">
                        <a:lnSpc>
                          <a:spcPct val="150000"/>
                        </a:lnSpc>
                        <a:spcBef>
                          <a:spcPts val="0"/>
                        </a:spcBef>
                        <a:spcAft>
                          <a:spcPts val="0"/>
                        </a:spcAft>
                      </a:pPr>
                      <a:r>
                        <a:rPr lang="en-US" sz="1400">
                          <a:effectLst/>
                        </a:rPr>
                        <a:t>1</a:t>
                      </a:r>
                      <a:endParaRPr lang="en-US" sz="160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tc>
                  <a:txBody>
                    <a:bodyPr/>
                    <a:lstStyle/>
                    <a:p>
                      <a:pPr marL="0" marR="0">
                        <a:lnSpc>
                          <a:spcPct val="150000"/>
                        </a:lnSpc>
                        <a:spcBef>
                          <a:spcPts val="0"/>
                        </a:spcBef>
                        <a:spcAft>
                          <a:spcPts val="0"/>
                        </a:spcAft>
                      </a:pPr>
                      <a:r>
                        <a:rPr lang="en-US" sz="1400" kern="1200" dirty="0">
                          <a:effectLst/>
                        </a:rPr>
                        <a:t>PR04</a:t>
                      </a:r>
                      <a:endParaRPr lang="en-US" sz="1600" dirty="0">
                        <a:effectLst/>
                        <a:latin typeface="Calibri" panose="020F0502020204030204" pitchFamily="34" charset="0"/>
                        <a:ea typeface="Calibri" panose="020F0502020204030204" pitchFamily="34" charset="0"/>
                        <a:cs typeface="DaunPenh" panose="01010101010101010101" pitchFamily="2" charset="0"/>
                      </a:endParaRPr>
                    </a:p>
                  </a:txBody>
                  <a:tcPr marL="97380" marR="97380" marT="13525" marB="0"/>
                </a:tc>
                <a:extLst>
                  <a:ext uri="{0D108BD9-81ED-4DB2-BD59-A6C34878D82A}">
                    <a16:rowId xmlns:a16="http://schemas.microsoft.com/office/drawing/2014/main" val="285797810"/>
                  </a:ext>
                </a:extLst>
              </a:tr>
            </a:tbl>
          </a:graphicData>
        </a:graphic>
      </p:graphicFrame>
    </p:spTree>
    <p:extLst>
      <p:ext uri="{BB962C8B-B14F-4D97-AF65-F5344CB8AC3E}">
        <p14:creationId xmlns:p14="http://schemas.microsoft.com/office/powerpoint/2010/main" val="4080312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p:txBody>
          <a:bodyPr/>
          <a:lstStyle/>
          <a:p>
            <a:r>
              <a:rPr lang="en-US" dirty="0"/>
              <a:t>Risk Analysis</a:t>
            </a:r>
          </a:p>
        </p:txBody>
      </p:sp>
      <p:graphicFrame>
        <p:nvGraphicFramePr>
          <p:cNvPr id="4" name="Table 3">
            <a:extLst>
              <a:ext uri="{FF2B5EF4-FFF2-40B4-BE49-F238E27FC236}">
                <a16:creationId xmlns:a16="http://schemas.microsoft.com/office/drawing/2014/main" id="{29230C97-3EBF-44BB-A16F-34AAD0994368}"/>
              </a:ext>
            </a:extLst>
          </p:cNvPr>
          <p:cNvGraphicFramePr>
            <a:graphicFrameLocks noGrp="1"/>
          </p:cNvGraphicFramePr>
          <p:nvPr>
            <p:extLst>
              <p:ext uri="{D42A27DB-BD31-4B8C-83A1-F6EECF244321}">
                <p14:modId xmlns:p14="http://schemas.microsoft.com/office/powerpoint/2010/main" val="2629450873"/>
              </p:ext>
            </p:extLst>
          </p:nvPr>
        </p:nvGraphicFramePr>
        <p:xfrm>
          <a:off x="152400" y="1860550"/>
          <a:ext cx="5943600" cy="1568450"/>
        </p:xfrm>
        <a:graphic>
          <a:graphicData uri="http://schemas.openxmlformats.org/drawingml/2006/table">
            <a:tbl>
              <a:tblPr firstRow="1" firstCol="1" bandRow="1">
                <a:tableStyleId>{B301B821-A1FF-4177-AEE7-76D212191A09}</a:tableStyleId>
              </a:tblPr>
              <a:tblGrid>
                <a:gridCol w="1485900">
                  <a:extLst>
                    <a:ext uri="{9D8B030D-6E8A-4147-A177-3AD203B41FA5}">
                      <a16:colId xmlns:a16="http://schemas.microsoft.com/office/drawing/2014/main" val="1841196093"/>
                    </a:ext>
                  </a:extLst>
                </a:gridCol>
                <a:gridCol w="1600200">
                  <a:extLst>
                    <a:ext uri="{9D8B030D-6E8A-4147-A177-3AD203B41FA5}">
                      <a16:colId xmlns:a16="http://schemas.microsoft.com/office/drawing/2014/main" val="2861440660"/>
                    </a:ext>
                  </a:extLst>
                </a:gridCol>
                <a:gridCol w="1371600">
                  <a:extLst>
                    <a:ext uri="{9D8B030D-6E8A-4147-A177-3AD203B41FA5}">
                      <a16:colId xmlns:a16="http://schemas.microsoft.com/office/drawing/2014/main" val="1351479029"/>
                    </a:ext>
                  </a:extLst>
                </a:gridCol>
                <a:gridCol w="1485900">
                  <a:extLst>
                    <a:ext uri="{9D8B030D-6E8A-4147-A177-3AD203B41FA5}">
                      <a16:colId xmlns:a16="http://schemas.microsoft.com/office/drawing/2014/main" val="4273843857"/>
                    </a:ext>
                  </a:extLst>
                </a:gridCol>
              </a:tblGrid>
              <a:tr h="0">
                <a:tc gridSpan="4">
                  <a:txBody>
                    <a:bodyPr/>
                    <a:lstStyle/>
                    <a:p>
                      <a:pPr marL="0" marR="0">
                        <a:lnSpc>
                          <a:spcPct val="115000"/>
                        </a:lnSpc>
                        <a:spcBef>
                          <a:spcPts val="0"/>
                        </a:spcBef>
                        <a:spcAft>
                          <a:spcPts val="0"/>
                        </a:spcAft>
                      </a:pPr>
                      <a:r>
                        <a:rPr lang="en-US" sz="1000" kern="1200" dirty="0">
                          <a:solidFill>
                            <a:schemeClr val="bg2"/>
                          </a:solidFill>
                          <a:effectLst/>
                        </a:rPr>
                        <a:t>Risk information sheet</a:t>
                      </a:r>
                      <a:endParaRPr lang="en-US" sz="1100"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78015937"/>
                  </a:ext>
                </a:extLst>
              </a:tr>
              <a:tr h="0">
                <a:tc>
                  <a:txBody>
                    <a:bodyPr/>
                    <a:lstStyle/>
                    <a:p>
                      <a:pPr marL="0" marR="0">
                        <a:lnSpc>
                          <a:spcPct val="115000"/>
                        </a:lnSpc>
                        <a:spcBef>
                          <a:spcPts val="0"/>
                        </a:spcBef>
                        <a:spcAft>
                          <a:spcPts val="0"/>
                        </a:spcAft>
                      </a:pPr>
                      <a:r>
                        <a:rPr lang="en-US" sz="1000" kern="1200" dirty="0">
                          <a:solidFill>
                            <a:schemeClr val="bg1"/>
                          </a:solidFill>
                          <a:effectLst/>
                        </a:rPr>
                        <a:t>Risk ID: PR01</a:t>
                      </a:r>
                      <a:endParaRPr lang="en-US" sz="1100" dirty="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a:solidFill>
                            <a:schemeClr val="bg1"/>
                          </a:solidFill>
                          <a:effectLst/>
                        </a:rPr>
                        <a:t>Category:  Schedule Risk</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a:solidFill>
                            <a:schemeClr val="bg1"/>
                          </a:solidFill>
                          <a:effectLst/>
                        </a:rPr>
                        <a:t>Probability: 15%</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dirty="0">
                          <a:solidFill>
                            <a:schemeClr val="bg1"/>
                          </a:solidFill>
                          <a:effectLst/>
                        </a:rPr>
                        <a:t>Impact: 2</a:t>
                      </a:r>
                      <a:endParaRPr lang="en-US" sz="1100" dirty="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extLst>
                  <a:ext uri="{0D108BD9-81ED-4DB2-BD59-A6C34878D82A}">
                    <a16:rowId xmlns:a16="http://schemas.microsoft.com/office/drawing/2014/main" val="2639991781"/>
                  </a:ext>
                </a:extLst>
              </a:tr>
              <a:tr h="0">
                <a:tc gridSpan="4">
                  <a:txBody>
                    <a:bodyPr/>
                    <a:lstStyle/>
                    <a:p>
                      <a:pPr marL="0" marR="0">
                        <a:lnSpc>
                          <a:spcPct val="115000"/>
                        </a:lnSpc>
                        <a:spcBef>
                          <a:spcPts val="0"/>
                        </a:spcBef>
                        <a:spcAft>
                          <a:spcPts val="0"/>
                        </a:spcAft>
                      </a:pPr>
                      <a:r>
                        <a:rPr lang="en-US" sz="1000" kern="1200" dirty="0">
                          <a:effectLst/>
                        </a:rPr>
                        <a:t>Description:  The developer might encounter some problems as such the quality of a programmer health will determine the success of his project or that he/she will encounter extra workloads while working on a certain project. The skills of a developer will also determine the success of this project.</a:t>
                      </a:r>
                      <a:endParaRPr lang="en-US" sz="11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1120955"/>
                  </a:ext>
                </a:extLst>
              </a:tr>
              <a:tr h="0">
                <a:tc gridSpan="4">
                  <a:txBody>
                    <a:bodyPr/>
                    <a:lstStyle/>
                    <a:p>
                      <a:pPr marL="0" marR="0">
                        <a:lnSpc>
                          <a:spcPct val="115000"/>
                        </a:lnSpc>
                        <a:spcBef>
                          <a:spcPts val="0"/>
                        </a:spcBef>
                        <a:spcAft>
                          <a:spcPts val="0"/>
                        </a:spcAft>
                      </a:pPr>
                      <a:r>
                        <a:rPr lang="en-US" sz="1000" kern="1200" dirty="0">
                          <a:solidFill>
                            <a:schemeClr val="bg1"/>
                          </a:solidFill>
                          <a:effectLst/>
                        </a:rPr>
                        <a:t>Mitigation/Monitoring: The developer will take care of his own health and carefully be cautious about his own safety. </a:t>
                      </a:r>
                      <a:endParaRPr lang="en-US" sz="1100" dirty="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40097513"/>
                  </a:ext>
                </a:extLst>
              </a:tr>
              <a:tr h="0">
                <a:tc gridSpan="4">
                  <a:txBody>
                    <a:bodyPr/>
                    <a:lstStyle/>
                    <a:p>
                      <a:pPr marL="0" marR="0">
                        <a:lnSpc>
                          <a:spcPct val="115000"/>
                        </a:lnSpc>
                        <a:spcBef>
                          <a:spcPts val="0"/>
                        </a:spcBef>
                        <a:spcAft>
                          <a:spcPts val="0"/>
                        </a:spcAft>
                      </a:pPr>
                      <a:r>
                        <a:rPr lang="en-US" sz="1000" kern="1200" dirty="0">
                          <a:effectLst/>
                        </a:rPr>
                        <a:t>Management/contingency plan/trigger: The developer will need to learn how to be healthy physically, mentally, and emotionally so that he will remain in a good well-being.</a:t>
                      </a:r>
                      <a:endParaRPr lang="en-US" sz="11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69752168"/>
                  </a:ext>
                </a:extLst>
              </a:tr>
            </a:tbl>
          </a:graphicData>
        </a:graphic>
      </p:graphicFrame>
      <p:graphicFrame>
        <p:nvGraphicFramePr>
          <p:cNvPr id="5" name="Table 4">
            <a:extLst>
              <a:ext uri="{FF2B5EF4-FFF2-40B4-BE49-F238E27FC236}">
                <a16:creationId xmlns:a16="http://schemas.microsoft.com/office/drawing/2014/main" id="{B7DB310F-4E31-479B-BBB2-7E202C872412}"/>
              </a:ext>
            </a:extLst>
          </p:cNvPr>
          <p:cNvGraphicFramePr>
            <a:graphicFrameLocks noGrp="1"/>
          </p:cNvGraphicFramePr>
          <p:nvPr>
            <p:extLst>
              <p:ext uri="{D42A27DB-BD31-4B8C-83A1-F6EECF244321}">
                <p14:modId xmlns:p14="http://schemas.microsoft.com/office/powerpoint/2010/main" val="158976570"/>
              </p:ext>
            </p:extLst>
          </p:nvPr>
        </p:nvGraphicFramePr>
        <p:xfrm>
          <a:off x="152400" y="3517164"/>
          <a:ext cx="5943600" cy="1568450"/>
        </p:xfrm>
        <a:graphic>
          <a:graphicData uri="http://schemas.openxmlformats.org/drawingml/2006/table">
            <a:tbl>
              <a:tblPr firstRow="1" firstCol="1" bandRow="1">
                <a:tableStyleId>{B301B821-A1FF-4177-AEE7-76D212191A09}</a:tableStyleId>
              </a:tblPr>
              <a:tblGrid>
                <a:gridCol w="1485900">
                  <a:extLst>
                    <a:ext uri="{9D8B030D-6E8A-4147-A177-3AD203B41FA5}">
                      <a16:colId xmlns:a16="http://schemas.microsoft.com/office/drawing/2014/main" val="4011773717"/>
                    </a:ext>
                  </a:extLst>
                </a:gridCol>
                <a:gridCol w="1600200">
                  <a:extLst>
                    <a:ext uri="{9D8B030D-6E8A-4147-A177-3AD203B41FA5}">
                      <a16:colId xmlns:a16="http://schemas.microsoft.com/office/drawing/2014/main" val="1726756233"/>
                    </a:ext>
                  </a:extLst>
                </a:gridCol>
                <a:gridCol w="1371600">
                  <a:extLst>
                    <a:ext uri="{9D8B030D-6E8A-4147-A177-3AD203B41FA5}">
                      <a16:colId xmlns:a16="http://schemas.microsoft.com/office/drawing/2014/main" val="567488726"/>
                    </a:ext>
                  </a:extLst>
                </a:gridCol>
                <a:gridCol w="1485900">
                  <a:extLst>
                    <a:ext uri="{9D8B030D-6E8A-4147-A177-3AD203B41FA5}">
                      <a16:colId xmlns:a16="http://schemas.microsoft.com/office/drawing/2014/main" val="1503259921"/>
                    </a:ext>
                  </a:extLst>
                </a:gridCol>
              </a:tblGrid>
              <a:tr h="0">
                <a:tc gridSpan="4">
                  <a:txBody>
                    <a:bodyPr/>
                    <a:lstStyle/>
                    <a:p>
                      <a:pPr marL="0" marR="0">
                        <a:lnSpc>
                          <a:spcPct val="115000"/>
                        </a:lnSpc>
                        <a:spcBef>
                          <a:spcPts val="0"/>
                        </a:spcBef>
                        <a:spcAft>
                          <a:spcPts val="0"/>
                        </a:spcAft>
                      </a:pPr>
                      <a:r>
                        <a:rPr lang="en-US" sz="1000" kern="1200" dirty="0">
                          <a:solidFill>
                            <a:schemeClr val="bg2"/>
                          </a:solidFill>
                          <a:effectLst/>
                        </a:rPr>
                        <a:t>Risk information sheet</a:t>
                      </a:r>
                      <a:endParaRPr lang="en-US" sz="1100"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00591512"/>
                  </a:ext>
                </a:extLst>
              </a:tr>
              <a:tr h="0">
                <a:tc>
                  <a:txBody>
                    <a:bodyPr/>
                    <a:lstStyle/>
                    <a:p>
                      <a:pPr marL="0" marR="0">
                        <a:lnSpc>
                          <a:spcPct val="115000"/>
                        </a:lnSpc>
                        <a:spcBef>
                          <a:spcPts val="0"/>
                        </a:spcBef>
                        <a:spcAft>
                          <a:spcPts val="0"/>
                        </a:spcAft>
                      </a:pPr>
                      <a:r>
                        <a:rPr lang="en-US" sz="1000" kern="1200">
                          <a:solidFill>
                            <a:schemeClr val="bg1"/>
                          </a:solidFill>
                          <a:effectLst/>
                        </a:rPr>
                        <a:t>Risk ID: PR02</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a:solidFill>
                            <a:schemeClr val="bg1"/>
                          </a:solidFill>
                          <a:effectLst/>
                        </a:rPr>
                        <a:t>Category:  Schedule Risk</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a:solidFill>
                            <a:schemeClr val="bg1"/>
                          </a:solidFill>
                          <a:effectLst/>
                        </a:rPr>
                        <a:t>Probability: 10%</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dirty="0">
                          <a:solidFill>
                            <a:schemeClr val="bg1"/>
                          </a:solidFill>
                          <a:effectLst/>
                        </a:rPr>
                        <a:t>Impact: 1</a:t>
                      </a:r>
                      <a:endParaRPr lang="en-US" sz="1100" dirty="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extLst>
                  <a:ext uri="{0D108BD9-81ED-4DB2-BD59-A6C34878D82A}">
                    <a16:rowId xmlns:a16="http://schemas.microsoft.com/office/drawing/2014/main" val="1480189402"/>
                  </a:ext>
                </a:extLst>
              </a:tr>
              <a:tr h="0">
                <a:tc gridSpan="4">
                  <a:txBody>
                    <a:bodyPr/>
                    <a:lstStyle/>
                    <a:p>
                      <a:pPr marL="0" marR="0">
                        <a:lnSpc>
                          <a:spcPct val="115000"/>
                        </a:lnSpc>
                        <a:spcBef>
                          <a:spcPts val="0"/>
                        </a:spcBef>
                        <a:spcAft>
                          <a:spcPts val="0"/>
                        </a:spcAft>
                      </a:pPr>
                      <a:r>
                        <a:rPr lang="en-US" sz="1000" kern="1200">
                          <a:effectLst/>
                        </a:rPr>
                        <a:t>Description:  The developer might face severe technical problem due to the damages of computer/PC/laptop. The programmer’s individual carefulness with the PC is likely impacting the development of the project.</a:t>
                      </a:r>
                      <a:endParaRPr lang="en-US" sz="1100">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88751241"/>
                  </a:ext>
                </a:extLst>
              </a:tr>
              <a:tr h="0">
                <a:tc gridSpan="4">
                  <a:txBody>
                    <a:bodyPr/>
                    <a:lstStyle/>
                    <a:p>
                      <a:pPr marL="0" marR="0">
                        <a:lnSpc>
                          <a:spcPct val="115000"/>
                        </a:lnSpc>
                        <a:spcBef>
                          <a:spcPts val="0"/>
                        </a:spcBef>
                        <a:spcAft>
                          <a:spcPts val="0"/>
                        </a:spcAft>
                      </a:pPr>
                      <a:r>
                        <a:rPr lang="en-US" sz="1000" kern="1200" dirty="0">
                          <a:solidFill>
                            <a:schemeClr val="bg1"/>
                          </a:solidFill>
                          <a:effectLst/>
                        </a:rPr>
                        <a:t>Mitigation/Monitoring: The developer will take care of his own computer/PC and carefully be cautious about his data safety. </a:t>
                      </a:r>
                      <a:endParaRPr lang="en-US" sz="1100" dirty="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3648294"/>
                  </a:ext>
                </a:extLst>
              </a:tr>
              <a:tr h="0">
                <a:tc gridSpan="4">
                  <a:txBody>
                    <a:bodyPr/>
                    <a:lstStyle/>
                    <a:p>
                      <a:pPr marL="0" marR="0">
                        <a:lnSpc>
                          <a:spcPct val="115000"/>
                        </a:lnSpc>
                        <a:spcBef>
                          <a:spcPts val="0"/>
                        </a:spcBef>
                        <a:spcAft>
                          <a:spcPts val="0"/>
                        </a:spcAft>
                      </a:pPr>
                      <a:r>
                        <a:rPr lang="en-US" sz="1000" kern="1200" dirty="0">
                          <a:effectLst/>
                        </a:rPr>
                        <a:t>Management/contingency plan/trigger: The developer will need to learn how to backup and safely protect his PC/laptop for his security reasons.</a:t>
                      </a:r>
                      <a:endParaRPr lang="en-US" sz="11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5055289"/>
                  </a:ext>
                </a:extLst>
              </a:tr>
            </a:tbl>
          </a:graphicData>
        </a:graphic>
      </p:graphicFrame>
      <p:graphicFrame>
        <p:nvGraphicFramePr>
          <p:cNvPr id="6" name="Table 5">
            <a:extLst>
              <a:ext uri="{FF2B5EF4-FFF2-40B4-BE49-F238E27FC236}">
                <a16:creationId xmlns:a16="http://schemas.microsoft.com/office/drawing/2014/main" id="{C97945A3-E3D4-4F9D-A32E-9FAE22F7C4DF}"/>
              </a:ext>
            </a:extLst>
          </p:cNvPr>
          <p:cNvGraphicFramePr>
            <a:graphicFrameLocks noGrp="1"/>
          </p:cNvGraphicFramePr>
          <p:nvPr>
            <p:extLst>
              <p:ext uri="{D42A27DB-BD31-4B8C-83A1-F6EECF244321}">
                <p14:modId xmlns:p14="http://schemas.microsoft.com/office/powerpoint/2010/main" val="1947877879"/>
              </p:ext>
            </p:extLst>
          </p:nvPr>
        </p:nvGraphicFramePr>
        <p:xfrm>
          <a:off x="6096000" y="1860550"/>
          <a:ext cx="5943600" cy="1568450"/>
        </p:xfrm>
        <a:graphic>
          <a:graphicData uri="http://schemas.openxmlformats.org/drawingml/2006/table">
            <a:tbl>
              <a:tblPr firstRow="1" firstCol="1" bandRow="1">
                <a:tableStyleId>{B301B821-A1FF-4177-AEE7-76D212191A09}</a:tableStyleId>
              </a:tblPr>
              <a:tblGrid>
                <a:gridCol w="1489082">
                  <a:extLst>
                    <a:ext uri="{9D8B030D-6E8A-4147-A177-3AD203B41FA5}">
                      <a16:colId xmlns:a16="http://schemas.microsoft.com/office/drawing/2014/main" val="2746090326"/>
                    </a:ext>
                  </a:extLst>
                </a:gridCol>
                <a:gridCol w="1654535">
                  <a:extLst>
                    <a:ext uri="{9D8B030D-6E8A-4147-A177-3AD203B41FA5}">
                      <a16:colId xmlns:a16="http://schemas.microsoft.com/office/drawing/2014/main" val="3869052930"/>
                    </a:ext>
                  </a:extLst>
                </a:gridCol>
                <a:gridCol w="1310901">
                  <a:extLst>
                    <a:ext uri="{9D8B030D-6E8A-4147-A177-3AD203B41FA5}">
                      <a16:colId xmlns:a16="http://schemas.microsoft.com/office/drawing/2014/main" val="3416382626"/>
                    </a:ext>
                  </a:extLst>
                </a:gridCol>
                <a:gridCol w="1489082">
                  <a:extLst>
                    <a:ext uri="{9D8B030D-6E8A-4147-A177-3AD203B41FA5}">
                      <a16:colId xmlns:a16="http://schemas.microsoft.com/office/drawing/2014/main" val="2167682041"/>
                    </a:ext>
                  </a:extLst>
                </a:gridCol>
              </a:tblGrid>
              <a:tr h="0">
                <a:tc gridSpan="4">
                  <a:txBody>
                    <a:bodyPr/>
                    <a:lstStyle/>
                    <a:p>
                      <a:pPr marL="0" marR="0">
                        <a:lnSpc>
                          <a:spcPct val="115000"/>
                        </a:lnSpc>
                        <a:spcBef>
                          <a:spcPts val="0"/>
                        </a:spcBef>
                        <a:spcAft>
                          <a:spcPts val="0"/>
                        </a:spcAft>
                      </a:pPr>
                      <a:r>
                        <a:rPr lang="en-US" sz="1000" kern="1200" dirty="0">
                          <a:solidFill>
                            <a:schemeClr val="bg2"/>
                          </a:solidFill>
                          <a:effectLst/>
                        </a:rPr>
                        <a:t>Risk information sheet</a:t>
                      </a:r>
                      <a:endParaRPr lang="en-US" sz="1100"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151968"/>
                  </a:ext>
                </a:extLst>
              </a:tr>
              <a:tr h="0">
                <a:tc>
                  <a:txBody>
                    <a:bodyPr/>
                    <a:lstStyle/>
                    <a:p>
                      <a:pPr marL="0" marR="0">
                        <a:lnSpc>
                          <a:spcPct val="115000"/>
                        </a:lnSpc>
                        <a:spcBef>
                          <a:spcPts val="0"/>
                        </a:spcBef>
                        <a:spcAft>
                          <a:spcPts val="0"/>
                        </a:spcAft>
                      </a:pPr>
                      <a:r>
                        <a:rPr lang="en-US" sz="1000" kern="1200">
                          <a:solidFill>
                            <a:schemeClr val="bg1"/>
                          </a:solidFill>
                          <a:effectLst/>
                        </a:rPr>
                        <a:t>Risk ID: PR03</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a:solidFill>
                            <a:schemeClr val="bg1"/>
                          </a:solidFill>
                          <a:effectLst/>
                        </a:rPr>
                        <a:t>Category: Schedule Risk </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a:solidFill>
                            <a:schemeClr val="bg1"/>
                          </a:solidFill>
                          <a:effectLst/>
                        </a:rPr>
                        <a:t>Probability: 15%</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dirty="0">
                          <a:solidFill>
                            <a:schemeClr val="bg1"/>
                          </a:solidFill>
                          <a:effectLst/>
                        </a:rPr>
                        <a:t>Impact: 2</a:t>
                      </a:r>
                      <a:endParaRPr lang="en-US" sz="1100" dirty="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extLst>
                  <a:ext uri="{0D108BD9-81ED-4DB2-BD59-A6C34878D82A}">
                    <a16:rowId xmlns:a16="http://schemas.microsoft.com/office/drawing/2014/main" val="2672951106"/>
                  </a:ext>
                </a:extLst>
              </a:tr>
              <a:tr h="0">
                <a:tc gridSpan="4">
                  <a:txBody>
                    <a:bodyPr/>
                    <a:lstStyle/>
                    <a:p>
                      <a:pPr marL="0" marR="0">
                        <a:lnSpc>
                          <a:spcPct val="115000"/>
                        </a:lnSpc>
                        <a:spcBef>
                          <a:spcPts val="0"/>
                        </a:spcBef>
                        <a:spcAft>
                          <a:spcPts val="0"/>
                        </a:spcAft>
                      </a:pPr>
                      <a:r>
                        <a:rPr lang="en-US" sz="1000" kern="1200">
                          <a:effectLst/>
                        </a:rPr>
                        <a:t>Description:  The developer might get carried away with his personal or professional interest while working on this certain project. There are many external factors that could hinder the progress of this project development.</a:t>
                      </a:r>
                      <a:endParaRPr lang="en-US" sz="1100">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1018859"/>
                  </a:ext>
                </a:extLst>
              </a:tr>
              <a:tr h="0">
                <a:tc gridSpan="4">
                  <a:txBody>
                    <a:bodyPr/>
                    <a:lstStyle/>
                    <a:p>
                      <a:pPr marL="0" marR="0">
                        <a:lnSpc>
                          <a:spcPct val="115000"/>
                        </a:lnSpc>
                        <a:spcBef>
                          <a:spcPts val="0"/>
                        </a:spcBef>
                        <a:spcAft>
                          <a:spcPts val="0"/>
                        </a:spcAft>
                      </a:pPr>
                      <a:r>
                        <a:rPr lang="en-US" sz="1000" kern="1200" dirty="0">
                          <a:solidFill>
                            <a:schemeClr val="bg1"/>
                          </a:solidFill>
                          <a:effectLst/>
                        </a:rPr>
                        <a:t>Mitigation/Monitoring: The developer must be strict on his project scheduling and planning. He should’ve stay tune to his project deadline.</a:t>
                      </a:r>
                      <a:endParaRPr lang="en-US" sz="1100" dirty="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75222547"/>
                  </a:ext>
                </a:extLst>
              </a:tr>
              <a:tr h="0">
                <a:tc gridSpan="4">
                  <a:txBody>
                    <a:bodyPr/>
                    <a:lstStyle/>
                    <a:p>
                      <a:pPr marL="0" marR="0">
                        <a:lnSpc>
                          <a:spcPct val="115000"/>
                        </a:lnSpc>
                        <a:spcBef>
                          <a:spcPts val="0"/>
                        </a:spcBef>
                        <a:spcAft>
                          <a:spcPts val="0"/>
                        </a:spcAft>
                      </a:pPr>
                      <a:r>
                        <a:rPr lang="en-US" sz="1000" kern="1200" dirty="0">
                          <a:effectLst/>
                        </a:rPr>
                        <a:t>Management/contingency plan/trigger: Try to do self-reflection once a week to follow up your project development and its progress.</a:t>
                      </a:r>
                      <a:endParaRPr lang="en-US" sz="11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5374"/>
                  </a:ext>
                </a:extLst>
              </a:tr>
            </a:tbl>
          </a:graphicData>
        </a:graphic>
      </p:graphicFrame>
      <p:graphicFrame>
        <p:nvGraphicFramePr>
          <p:cNvPr id="7" name="Table 6">
            <a:extLst>
              <a:ext uri="{FF2B5EF4-FFF2-40B4-BE49-F238E27FC236}">
                <a16:creationId xmlns:a16="http://schemas.microsoft.com/office/drawing/2014/main" id="{236C1FEA-AEA5-4338-9A9F-7BB750E0F990}"/>
              </a:ext>
            </a:extLst>
          </p:cNvPr>
          <p:cNvGraphicFramePr>
            <a:graphicFrameLocks noGrp="1"/>
          </p:cNvGraphicFramePr>
          <p:nvPr>
            <p:extLst>
              <p:ext uri="{D42A27DB-BD31-4B8C-83A1-F6EECF244321}">
                <p14:modId xmlns:p14="http://schemas.microsoft.com/office/powerpoint/2010/main" val="2531580250"/>
              </p:ext>
            </p:extLst>
          </p:nvPr>
        </p:nvGraphicFramePr>
        <p:xfrm>
          <a:off x="6096000" y="3517164"/>
          <a:ext cx="5943600" cy="1568450"/>
        </p:xfrm>
        <a:graphic>
          <a:graphicData uri="http://schemas.openxmlformats.org/drawingml/2006/table">
            <a:tbl>
              <a:tblPr firstRow="1" firstCol="1" bandRow="1">
                <a:tableStyleId>{B301B821-A1FF-4177-AEE7-76D212191A09}</a:tableStyleId>
              </a:tblPr>
              <a:tblGrid>
                <a:gridCol w="1485900">
                  <a:extLst>
                    <a:ext uri="{9D8B030D-6E8A-4147-A177-3AD203B41FA5}">
                      <a16:colId xmlns:a16="http://schemas.microsoft.com/office/drawing/2014/main" val="236258942"/>
                    </a:ext>
                  </a:extLst>
                </a:gridCol>
                <a:gridCol w="1778000">
                  <a:extLst>
                    <a:ext uri="{9D8B030D-6E8A-4147-A177-3AD203B41FA5}">
                      <a16:colId xmlns:a16="http://schemas.microsoft.com/office/drawing/2014/main" val="4230752715"/>
                    </a:ext>
                  </a:extLst>
                </a:gridCol>
                <a:gridCol w="1193800">
                  <a:extLst>
                    <a:ext uri="{9D8B030D-6E8A-4147-A177-3AD203B41FA5}">
                      <a16:colId xmlns:a16="http://schemas.microsoft.com/office/drawing/2014/main" val="118642387"/>
                    </a:ext>
                  </a:extLst>
                </a:gridCol>
                <a:gridCol w="1485900">
                  <a:extLst>
                    <a:ext uri="{9D8B030D-6E8A-4147-A177-3AD203B41FA5}">
                      <a16:colId xmlns:a16="http://schemas.microsoft.com/office/drawing/2014/main" val="4073797050"/>
                    </a:ext>
                  </a:extLst>
                </a:gridCol>
              </a:tblGrid>
              <a:tr h="0">
                <a:tc gridSpan="4">
                  <a:txBody>
                    <a:bodyPr/>
                    <a:lstStyle/>
                    <a:p>
                      <a:pPr marL="0" marR="0">
                        <a:lnSpc>
                          <a:spcPct val="115000"/>
                        </a:lnSpc>
                        <a:spcBef>
                          <a:spcPts val="0"/>
                        </a:spcBef>
                        <a:spcAft>
                          <a:spcPts val="0"/>
                        </a:spcAft>
                      </a:pPr>
                      <a:r>
                        <a:rPr lang="en-US" sz="1000" kern="1200" dirty="0">
                          <a:solidFill>
                            <a:schemeClr val="bg2"/>
                          </a:solidFill>
                          <a:effectLst/>
                        </a:rPr>
                        <a:t>Risk information sheet</a:t>
                      </a:r>
                      <a:endParaRPr lang="en-US" sz="1100" dirty="0">
                        <a:solidFill>
                          <a:schemeClr val="bg2"/>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0081547"/>
                  </a:ext>
                </a:extLst>
              </a:tr>
              <a:tr h="0">
                <a:tc>
                  <a:txBody>
                    <a:bodyPr/>
                    <a:lstStyle/>
                    <a:p>
                      <a:pPr marL="0" marR="0">
                        <a:lnSpc>
                          <a:spcPct val="115000"/>
                        </a:lnSpc>
                        <a:spcBef>
                          <a:spcPts val="0"/>
                        </a:spcBef>
                        <a:spcAft>
                          <a:spcPts val="0"/>
                        </a:spcAft>
                      </a:pPr>
                      <a:r>
                        <a:rPr lang="en-US" sz="1000" kern="1200">
                          <a:solidFill>
                            <a:schemeClr val="bg1"/>
                          </a:solidFill>
                          <a:effectLst/>
                        </a:rPr>
                        <a:t>Risk ID: PR04</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a:solidFill>
                            <a:schemeClr val="bg1"/>
                          </a:solidFill>
                          <a:effectLst/>
                        </a:rPr>
                        <a:t>Category: Operational Risk </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a:solidFill>
                            <a:schemeClr val="bg1"/>
                          </a:solidFill>
                          <a:effectLst/>
                        </a:rPr>
                        <a:t>Probability: 10%</a:t>
                      </a:r>
                      <a:endParaRPr lang="en-US" sz="110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a:txBody>
                    <a:bodyPr/>
                    <a:lstStyle/>
                    <a:p>
                      <a:pPr marL="0" marR="0">
                        <a:lnSpc>
                          <a:spcPct val="115000"/>
                        </a:lnSpc>
                        <a:spcBef>
                          <a:spcPts val="0"/>
                        </a:spcBef>
                        <a:spcAft>
                          <a:spcPts val="0"/>
                        </a:spcAft>
                      </a:pPr>
                      <a:r>
                        <a:rPr lang="en-US" sz="1000" kern="1200" dirty="0">
                          <a:solidFill>
                            <a:schemeClr val="bg1"/>
                          </a:solidFill>
                          <a:effectLst/>
                        </a:rPr>
                        <a:t>Impact: 1</a:t>
                      </a:r>
                      <a:endParaRPr lang="en-US" sz="1100" dirty="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extLst>
                  <a:ext uri="{0D108BD9-81ED-4DB2-BD59-A6C34878D82A}">
                    <a16:rowId xmlns:a16="http://schemas.microsoft.com/office/drawing/2014/main" val="3956713132"/>
                  </a:ext>
                </a:extLst>
              </a:tr>
              <a:tr h="0">
                <a:tc gridSpan="4">
                  <a:txBody>
                    <a:bodyPr/>
                    <a:lstStyle/>
                    <a:p>
                      <a:pPr marL="0" marR="0">
                        <a:lnSpc>
                          <a:spcPct val="115000"/>
                        </a:lnSpc>
                        <a:spcBef>
                          <a:spcPts val="0"/>
                        </a:spcBef>
                        <a:spcAft>
                          <a:spcPts val="0"/>
                        </a:spcAft>
                      </a:pPr>
                      <a:r>
                        <a:rPr lang="en-US" sz="1000" kern="1200">
                          <a:effectLst/>
                        </a:rPr>
                        <a:t>Description: The developer might be able to lose backup when there are many suspicious activities that might harm the health of the PC</a:t>
                      </a:r>
                      <a:endParaRPr lang="en-US" sz="1100">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01645033"/>
                  </a:ext>
                </a:extLst>
              </a:tr>
              <a:tr h="0">
                <a:tc gridSpan="4">
                  <a:txBody>
                    <a:bodyPr/>
                    <a:lstStyle/>
                    <a:p>
                      <a:pPr marL="0" marR="0">
                        <a:lnSpc>
                          <a:spcPct val="115000"/>
                        </a:lnSpc>
                        <a:spcBef>
                          <a:spcPts val="0"/>
                        </a:spcBef>
                        <a:spcAft>
                          <a:spcPts val="0"/>
                        </a:spcAft>
                      </a:pPr>
                      <a:r>
                        <a:rPr lang="en-US" sz="1000" kern="1200" dirty="0">
                          <a:solidFill>
                            <a:schemeClr val="bg1"/>
                          </a:solidFill>
                          <a:effectLst/>
                        </a:rPr>
                        <a:t>Mitigation/Monitoring: The developer will need to start taking care of his personal data, backups, and privacy more professionally</a:t>
                      </a:r>
                      <a:endParaRPr lang="en-US" sz="1100" dirty="0">
                        <a:solidFill>
                          <a:schemeClr val="bg1"/>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2961459"/>
                  </a:ext>
                </a:extLst>
              </a:tr>
              <a:tr h="0">
                <a:tc gridSpan="4">
                  <a:txBody>
                    <a:bodyPr/>
                    <a:lstStyle/>
                    <a:p>
                      <a:pPr marL="0" marR="0">
                        <a:lnSpc>
                          <a:spcPct val="115000"/>
                        </a:lnSpc>
                        <a:spcBef>
                          <a:spcPts val="0"/>
                        </a:spcBef>
                        <a:spcAft>
                          <a:spcPts val="0"/>
                        </a:spcAft>
                      </a:pPr>
                      <a:r>
                        <a:rPr lang="en-US" sz="1000" kern="1200" dirty="0">
                          <a:effectLst/>
                        </a:rPr>
                        <a:t>Management/contingency plan/trigger: The developer must learn to use as much as possible about the technologies that’s essentially help the current working project and developing all the possible best result at the same time.</a:t>
                      </a:r>
                      <a:endParaRPr lang="en-US" sz="11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9525"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38000514"/>
                  </a:ext>
                </a:extLst>
              </a:tr>
            </a:tbl>
          </a:graphicData>
        </a:graphic>
      </p:graphicFrame>
    </p:spTree>
    <p:extLst>
      <p:ext uri="{BB962C8B-B14F-4D97-AF65-F5344CB8AC3E}">
        <p14:creationId xmlns:p14="http://schemas.microsoft.com/office/powerpoint/2010/main" val="1521532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a:extLst>
              <a:ext uri="{FF2B5EF4-FFF2-40B4-BE49-F238E27FC236}">
                <a16:creationId xmlns:a16="http://schemas.microsoft.com/office/drawing/2014/main" id="{519EC325-C7EA-4005-A1BE-12587BB4C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6250" y="1365667"/>
            <a:ext cx="2255227" cy="33160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4" name="Picture 2">
            <a:extLst>
              <a:ext uri="{FF2B5EF4-FFF2-40B4-BE49-F238E27FC236}">
                <a16:creationId xmlns:a16="http://schemas.microsoft.com/office/drawing/2014/main" id="{0D145AC1-A7DB-41B0-961B-71DF416C6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0747" y="168458"/>
            <a:ext cx="2837825" cy="42552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a:normAutofit fontScale="90000"/>
          </a:bodyPr>
          <a:lstStyle/>
          <a:p>
            <a:r>
              <a:rPr lang="en-US" dirty="0"/>
              <a:t>4.3.1 Conduct of Analysis</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14"/>
          </p:nvPr>
        </p:nvSpPr>
        <p:spPr>
          <a:xfrm>
            <a:off x="815720" y="3392200"/>
            <a:ext cx="5009495" cy="2486520"/>
          </a:xfrm>
        </p:spPr>
        <p:txBody>
          <a:bodyPr/>
          <a:lstStyle/>
          <a:p>
            <a:r>
              <a:rPr lang="en-US" dirty="0"/>
              <a:t>The initial meeting with the client, Mr. Sopheak was actually on way back to end-June of 2021, it was then that we had discussed about the problems and what can be the solution. </a:t>
            </a:r>
          </a:p>
          <a:p>
            <a:r>
              <a:rPr lang="en-US" dirty="0"/>
              <a:t>However, on January 7</a:t>
            </a:r>
            <a:r>
              <a:rPr lang="en-US" baseline="30000" dirty="0"/>
              <a:t>th</a:t>
            </a:r>
            <a:r>
              <a:rPr lang="en-US" dirty="0"/>
              <a:t> of 2022, a proper meeting was conducted. I interviewed about the cases related to school registration system and how he wanted for his new feature. </a:t>
            </a:r>
          </a:p>
          <a:p>
            <a:r>
              <a:rPr lang="en-US" dirty="0"/>
              <a:t>I presented to him some features of the related work from CamEd online registration system, SARRA online registration system and AIMS online registration system.</a:t>
            </a:r>
          </a:p>
          <a:p>
            <a:r>
              <a:rPr lang="en-US" dirty="0"/>
              <a:t>We decided to start simple and grow better later.</a:t>
            </a:r>
          </a:p>
          <a:p>
            <a:endParaRPr lang="en-US" dirty="0"/>
          </a:p>
        </p:txBody>
      </p:sp>
      <p:pic>
        <p:nvPicPr>
          <p:cNvPr id="8" name="Picture 7">
            <a:extLst>
              <a:ext uri="{FF2B5EF4-FFF2-40B4-BE49-F238E27FC236}">
                <a16:creationId xmlns:a16="http://schemas.microsoft.com/office/drawing/2014/main" id="{B84EC206-7081-451D-9A31-7CC6A6A4BF26}"/>
              </a:ext>
            </a:extLst>
          </p:cNvPr>
          <p:cNvPicPr/>
          <p:nvPr/>
        </p:nvPicPr>
        <p:blipFill>
          <a:blip r:embed="rId4"/>
          <a:stretch>
            <a:fillRect/>
          </a:stretch>
        </p:blipFill>
        <p:spPr>
          <a:xfrm>
            <a:off x="7487733" y="2483127"/>
            <a:ext cx="3326130" cy="4304665"/>
          </a:xfrm>
          <a:prstGeom prst="rect">
            <a:avLst/>
          </a:prstGeom>
        </p:spPr>
      </p:pic>
    </p:spTree>
    <p:extLst>
      <p:ext uri="{BB962C8B-B14F-4D97-AF65-F5344CB8AC3E}">
        <p14:creationId xmlns:p14="http://schemas.microsoft.com/office/powerpoint/2010/main" val="528569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a:normAutofit fontScale="90000"/>
          </a:bodyPr>
          <a:lstStyle/>
          <a:p>
            <a:r>
              <a:rPr lang="en-US" dirty="0"/>
              <a:t>4.3 Business Analysis and Design</a:t>
            </a:r>
          </a:p>
        </p:txBody>
      </p:sp>
      <p:sp>
        <p:nvSpPr>
          <p:cNvPr id="6" name="Text Placeholder 5">
            <a:extLst>
              <a:ext uri="{FF2B5EF4-FFF2-40B4-BE49-F238E27FC236}">
                <a16:creationId xmlns:a16="http://schemas.microsoft.com/office/drawing/2014/main" id="{04CE41FD-E209-4A5A-A2E8-544E35CFA6C5}"/>
              </a:ext>
            </a:extLst>
          </p:cNvPr>
          <p:cNvSpPr>
            <a:spLocks noGrp="1"/>
          </p:cNvSpPr>
          <p:nvPr>
            <p:ph type="body" idx="1"/>
          </p:nvPr>
        </p:nvSpPr>
        <p:spPr/>
        <p:txBody>
          <a:bodyPr>
            <a:normAutofit/>
          </a:bodyPr>
          <a:lstStyle/>
          <a:p>
            <a:r>
              <a:rPr lang="en-US" sz="3200" dirty="0"/>
              <a:t>4.3.2 User Requirements</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p:txBody>
          <a:bodyPr/>
          <a:lstStyle/>
          <a:p>
            <a:r>
              <a:rPr lang="en-US" dirty="0"/>
              <a:t>1</a:t>
            </a: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a:lstStyle/>
          <a:p>
            <a:r>
              <a:rPr lang="en-US" dirty="0"/>
              <a:t>Input Requirements</a:t>
            </a:r>
          </a:p>
        </p:txBody>
      </p:sp>
      <p:sp>
        <p:nvSpPr>
          <p:cNvPr id="8" name="Text Placeholder 7">
            <a:extLst>
              <a:ext uri="{FF2B5EF4-FFF2-40B4-BE49-F238E27FC236}">
                <a16:creationId xmlns:a16="http://schemas.microsoft.com/office/drawing/2014/main" id="{D5450AF9-6A8E-4054-A832-F7BF5DA0E16C}"/>
              </a:ext>
            </a:extLst>
          </p:cNvPr>
          <p:cNvSpPr>
            <a:spLocks noGrp="1"/>
          </p:cNvSpPr>
          <p:nvPr>
            <p:ph type="body" idx="14"/>
          </p:nvPr>
        </p:nvSpPr>
        <p:spPr/>
        <p:txBody>
          <a:bodyPr>
            <a:normAutofit fontScale="92500" lnSpcReduction="10000"/>
          </a:bodyPr>
          <a:lstStyle/>
          <a:p>
            <a:r>
              <a:rPr lang="en-US" dirty="0"/>
              <a:t>Data capture procedures are basically:</a:t>
            </a:r>
          </a:p>
          <a:p>
            <a:pPr marL="285750" indent="-285750">
              <a:buFont typeface="Arial" panose="020B0604020202020204" pitchFamily="34" charset="0"/>
              <a:buChar char="•"/>
            </a:pPr>
            <a:r>
              <a:rPr lang="en-US" dirty="0"/>
              <a:t>Keyboard input such as texts, numbers, special characters or pictures</a:t>
            </a:r>
          </a:p>
          <a:p>
            <a:pPr marL="285750" indent="-285750">
              <a:buFont typeface="Arial" panose="020B0604020202020204" pitchFamily="34" charset="0"/>
              <a:buChar char="•"/>
            </a:pPr>
            <a:r>
              <a:rPr lang="en-US" dirty="0"/>
              <a:t>They are also some personal information about the student and their parent/guardian</a:t>
            </a:r>
          </a:p>
          <a:p>
            <a:pPr marL="285750" indent="-285750">
              <a:buFont typeface="Arial" panose="020B0604020202020204" pitchFamily="34" charset="0"/>
              <a:buChar char="•"/>
            </a:pPr>
            <a:endParaRPr lang="en-US" dirty="0"/>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p:txBody>
          <a:bodyPr/>
          <a:lstStyle/>
          <a:p>
            <a:r>
              <a:rPr lang="en-US" dirty="0"/>
              <a:t>2</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a:lstStyle/>
          <a:p>
            <a:r>
              <a:rPr lang="en-US" dirty="0"/>
              <a:t>Output Requirements</a:t>
            </a:r>
          </a:p>
        </p:txBody>
      </p:sp>
      <p:sp>
        <p:nvSpPr>
          <p:cNvPr id="11" name="Text Placeholder 10">
            <a:extLst>
              <a:ext uri="{FF2B5EF4-FFF2-40B4-BE49-F238E27FC236}">
                <a16:creationId xmlns:a16="http://schemas.microsoft.com/office/drawing/2014/main" id="{D02433E8-0DB5-41D8-8B35-D76C17922FE5}"/>
              </a:ext>
            </a:extLst>
          </p:cNvPr>
          <p:cNvSpPr>
            <a:spLocks noGrp="1"/>
          </p:cNvSpPr>
          <p:nvPr>
            <p:ph type="body" idx="27"/>
          </p:nvPr>
        </p:nvSpPr>
        <p:spPr/>
        <p:txBody>
          <a:bodyPr>
            <a:normAutofit/>
          </a:bodyPr>
          <a:lstStyle/>
          <a:p>
            <a:r>
              <a:rPr lang="en-US" dirty="0"/>
              <a:t>Output requirements specify the type of layout and frequency of the reports generated by the administrative registrar to be produced.</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p:txBody>
          <a:bodyPr/>
          <a:lstStyle/>
          <a:p>
            <a:r>
              <a:rPr lang="en-US" dirty="0"/>
              <a:t>3</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a:lstStyle/>
          <a:p>
            <a:r>
              <a:rPr lang="en-US" dirty="0"/>
              <a:t>Process Requirements</a:t>
            </a:r>
          </a:p>
        </p:txBody>
      </p:sp>
      <p:sp>
        <p:nvSpPr>
          <p:cNvPr id="14" name="Text Placeholder 13">
            <a:extLst>
              <a:ext uri="{FF2B5EF4-FFF2-40B4-BE49-F238E27FC236}">
                <a16:creationId xmlns:a16="http://schemas.microsoft.com/office/drawing/2014/main" id="{1A32FF73-A652-43C6-96BD-425851F591BC}"/>
              </a:ext>
            </a:extLst>
          </p:cNvPr>
          <p:cNvSpPr>
            <a:spLocks noGrp="1"/>
          </p:cNvSpPr>
          <p:nvPr>
            <p:ph type="body" idx="30"/>
          </p:nvPr>
        </p:nvSpPr>
        <p:spPr/>
        <p:txBody>
          <a:bodyPr>
            <a:normAutofit/>
          </a:bodyPr>
          <a:lstStyle/>
          <a:p>
            <a:r>
              <a:rPr lang="en-US" dirty="0"/>
              <a:t>Process requirement specify the processing info of data input to output.</a:t>
            </a:r>
          </a:p>
        </p:txBody>
      </p:sp>
    </p:spTree>
    <p:extLst>
      <p:ext uri="{BB962C8B-B14F-4D97-AF65-F5344CB8AC3E}">
        <p14:creationId xmlns:p14="http://schemas.microsoft.com/office/powerpoint/2010/main" val="312086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a:normAutofit fontScale="90000"/>
          </a:bodyPr>
          <a:lstStyle/>
          <a:p>
            <a:r>
              <a:rPr lang="en-US" dirty="0"/>
              <a:t>4.3 Business Analysis and Design</a:t>
            </a:r>
          </a:p>
        </p:txBody>
      </p:sp>
      <p:sp>
        <p:nvSpPr>
          <p:cNvPr id="6" name="Text Placeholder 5">
            <a:extLst>
              <a:ext uri="{FF2B5EF4-FFF2-40B4-BE49-F238E27FC236}">
                <a16:creationId xmlns:a16="http://schemas.microsoft.com/office/drawing/2014/main" id="{04CE41FD-E209-4A5A-A2E8-544E35CFA6C5}"/>
              </a:ext>
            </a:extLst>
          </p:cNvPr>
          <p:cNvSpPr>
            <a:spLocks noGrp="1"/>
          </p:cNvSpPr>
          <p:nvPr>
            <p:ph type="body" idx="1"/>
          </p:nvPr>
        </p:nvSpPr>
        <p:spPr/>
        <p:txBody>
          <a:bodyPr>
            <a:normAutofit/>
          </a:bodyPr>
          <a:lstStyle/>
          <a:p>
            <a:r>
              <a:rPr lang="en-US" sz="3200" dirty="0"/>
              <a:t>4.3.2 User Requirements</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p:txBody>
          <a:bodyPr/>
          <a:lstStyle/>
          <a:p>
            <a:r>
              <a:rPr lang="en-US" dirty="0"/>
              <a:t>4</a:t>
            </a: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a:normAutofit fontScale="85000" lnSpcReduction="10000"/>
          </a:bodyPr>
          <a:lstStyle/>
          <a:p>
            <a:r>
              <a:rPr lang="en-US" dirty="0"/>
              <a:t>Performance Requirements</a:t>
            </a:r>
          </a:p>
        </p:txBody>
      </p:sp>
      <p:sp>
        <p:nvSpPr>
          <p:cNvPr id="8" name="Text Placeholder 7">
            <a:extLst>
              <a:ext uri="{FF2B5EF4-FFF2-40B4-BE49-F238E27FC236}">
                <a16:creationId xmlns:a16="http://schemas.microsoft.com/office/drawing/2014/main" id="{D5450AF9-6A8E-4054-A832-F7BF5DA0E16C}"/>
              </a:ext>
            </a:extLst>
          </p:cNvPr>
          <p:cNvSpPr>
            <a:spLocks noGrp="1"/>
          </p:cNvSpPr>
          <p:nvPr>
            <p:ph type="body" idx="14"/>
          </p:nvPr>
        </p:nvSpPr>
        <p:spPr>
          <a:xfrm>
            <a:off x="1226927" y="4271296"/>
            <a:ext cx="2944368" cy="1607424"/>
          </a:xfrm>
        </p:spPr>
        <p:txBody>
          <a:bodyPr>
            <a:normAutofit fontScale="62500" lnSpcReduction="20000"/>
          </a:bodyPr>
          <a:lstStyle/>
          <a:p>
            <a:r>
              <a:rPr lang="en-US" dirty="0"/>
              <a:t>The server will be hosting 24/7 throughout the weeks and month; therefore a PC that is durable and reliable enough to handle this hosting will be at the least requirement of:</a:t>
            </a:r>
          </a:p>
          <a:p>
            <a:pPr marL="800100" lvl="1" indent="-342900" eaLnBrk="0" hangingPunct="0">
              <a:buFont typeface="Arial" panose="020B0604020202020204" pitchFamily="34" charset="0"/>
              <a:buChar char="•"/>
            </a:pPr>
            <a:r>
              <a:rPr lang="en-US" sz="1500" dirty="0"/>
              <a:t>UPS</a:t>
            </a:r>
          </a:p>
          <a:p>
            <a:pPr marL="800100" lvl="1" indent="-342900" eaLnBrk="0" hangingPunct="0">
              <a:buFont typeface="Arial" panose="020B0604020202020204" pitchFamily="34" charset="0"/>
              <a:buChar char="•"/>
            </a:pPr>
            <a:r>
              <a:rPr lang="en-US" sz="1500" dirty="0"/>
              <a:t>RAM 4 GB</a:t>
            </a:r>
          </a:p>
          <a:p>
            <a:pPr marL="800100" lvl="1" indent="-342900" eaLnBrk="0" hangingPunct="0">
              <a:buFont typeface="Arial" panose="020B0604020202020204" pitchFamily="34" charset="0"/>
              <a:buChar char="•"/>
            </a:pPr>
            <a:r>
              <a:rPr lang="en-US" sz="1500" dirty="0"/>
              <a:t>SSD 500 GB</a:t>
            </a:r>
          </a:p>
          <a:p>
            <a:pPr marL="800100" lvl="1" indent="-342900" eaLnBrk="0" hangingPunct="0">
              <a:buFont typeface="Arial" panose="020B0604020202020204" pitchFamily="34" charset="0"/>
              <a:buChar char="•"/>
            </a:pPr>
            <a:r>
              <a:rPr lang="en-US" sz="1500" dirty="0"/>
              <a:t>Fast Ethernet cable connected to a Gigabyte switch</a:t>
            </a:r>
          </a:p>
          <a:p>
            <a:pPr marL="800100" lvl="1" indent="-342900" eaLnBrk="0" hangingPunct="0">
              <a:buFont typeface="Arial" panose="020B0604020202020204" pitchFamily="34" charset="0"/>
              <a:buChar char="•"/>
            </a:pPr>
            <a:r>
              <a:rPr lang="en-US" sz="1500" dirty="0"/>
              <a:t>Processor – Intel Core i7 or Intel Xeon</a:t>
            </a:r>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p:txBody>
          <a:bodyPr/>
          <a:lstStyle/>
          <a:p>
            <a:r>
              <a:rPr lang="en-US" dirty="0"/>
              <a:t>5</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a:lstStyle/>
          <a:p>
            <a:r>
              <a:rPr lang="en-US" dirty="0"/>
              <a:t>Control Requirements</a:t>
            </a:r>
          </a:p>
        </p:txBody>
      </p:sp>
      <p:sp>
        <p:nvSpPr>
          <p:cNvPr id="11" name="Text Placeholder 10">
            <a:extLst>
              <a:ext uri="{FF2B5EF4-FFF2-40B4-BE49-F238E27FC236}">
                <a16:creationId xmlns:a16="http://schemas.microsoft.com/office/drawing/2014/main" id="{D02433E8-0DB5-41D8-8B35-D76C17922FE5}"/>
              </a:ext>
            </a:extLst>
          </p:cNvPr>
          <p:cNvSpPr>
            <a:spLocks noGrp="1"/>
          </p:cNvSpPr>
          <p:nvPr>
            <p:ph type="body" idx="27"/>
          </p:nvPr>
        </p:nvSpPr>
        <p:spPr/>
        <p:txBody>
          <a:bodyPr>
            <a:normAutofit/>
          </a:bodyPr>
          <a:lstStyle/>
          <a:p>
            <a:r>
              <a:rPr lang="en-US" dirty="0"/>
              <a:t>Control requirement will be shown in the next slide, it’ll specify the access of users, roles, and their functionality</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p:txBody>
          <a:bodyPr/>
          <a:lstStyle/>
          <a:p>
            <a:r>
              <a:rPr lang="en-US" dirty="0"/>
              <a:t>6</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a:normAutofit fontScale="85000" lnSpcReduction="10000"/>
          </a:bodyPr>
          <a:lstStyle/>
          <a:p>
            <a:r>
              <a:rPr lang="en-US" dirty="0"/>
              <a:t>User Training Requirements</a:t>
            </a:r>
          </a:p>
        </p:txBody>
      </p:sp>
      <p:sp>
        <p:nvSpPr>
          <p:cNvPr id="14" name="Text Placeholder 13">
            <a:extLst>
              <a:ext uri="{FF2B5EF4-FFF2-40B4-BE49-F238E27FC236}">
                <a16:creationId xmlns:a16="http://schemas.microsoft.com/office/drawing/2014/main" id="{1A32FF73-A652-43C6-96BD-425851F591BC}"/>
              </a:ext>
            </a:extLst>
          </p:cNvPr>
          <p:cNvSpPr>
            <a:spLocks noGrp="1"/>
          </p:cNvSpPr>
          <p:nvPr>
            <p:ph type="body" idx="30"/>
          </p:nvPr>
        </p:nvSpPr>
        <p:spPr/>
        <p:txBody>
          <a:bodyPr>
            <a:normAutofit fontScale="92500" lnSpcReduction="20000"/>
          </a:bodyPr>
          <a:lstStyle/>
          <a:p>
            <a:pPr marL="285750" indent="-285750">
              <a:buFont typeface="Arial" panose="020B0604020202020204" pitchFamily="34" charset="0"/>
              <a:buChar char="•"/>
            </a:pPr>
            <a:r>
              <a:rPr lang="en-US" dirty="0"/>
              <a:t>Documentation will be provided as a resource to aid the clients with all the necessary information given in the form of how-to-videos or tutorials. </a:t>
            </a:r>
          </a:p>
          <a:p>
            <a:pPr marL="285750" indent="-285750">
              <a:buFont typeface="Arial" panose="020B0604020202020204" pitchFamily="34" charset="0"/>
              <a:buChar char="•"/>
            </a:pPr>
            <a:r>
              <a:rPr lang="en-US" dirty="0"/>
              <a:t>For developers, documentation of the whole-built system is what is required for further development or modification</a:t>
            </a:r>
          </a:p>
        </p:txBody>
      </p:sp>
    </p:spTree>
    <p:extLst>
      <p:ext uri="{BB962C8B-B14F-4D97-AF65-F5344CB8AC3E}">
        <p14:creationId xmlns:p14="http://schemas.microsoft.com/office/powerpoint/2010/main" val="3896645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C86A641-F693-494F-A998-F32DC4652D92}"/>
              </a:ext>
            </a:extLst>
          </p:cNvPr>
          <p:cNvSpPr>
            <a:spLocks noGrp="1"/>
          </p:cNvSpPr>
          <p:nvPr>
            <p:ph type="title"/>
          </p:nvPr>
        </p:nvSpPr>
        <p:spPr/>
        <p:txBody>
          <a:bodyPr/>
          <a:lstStyle/>
          <a:p>
            <a:r>
              <a:rPr lang="en-US" dirty="0"/>
              <a:t>USE CASE 1</a:t>
            </a:r>
          </a:p>
        </p:txBody>
      </p:sp>
      <p:sp>
        <p:nvSpPr>
          <p:cNvPr id="39" name="Text Placeholder 38">
            <a:extLst>
              <a:ext uri="{FF2B5EF4-FFF2-40B4-BE49-F238E27FC236}">
                <a16:creationId xmlns:a16="http://schemas.microsoft.com/office/drawing/2014/main" id="{A7071F44-0EB7-4A80-AF4C-F2CDF87B1C6E}"/>
              </a:ext>
            </a:extLst>
          </p:cNvPr>
          <p:cNvSpPr>
            <a:spLocks noGrp="1"/>
          </p:cNvSpPr>
          <p:nvPr>
            <p:ph type="body" idx="1"/>
          </p:nvPr>
        </p:nvSpPr>
        <p:spPr>
          <a:xfrm>
            <a:off x="203318" y="3780511"/>
            <a:ext cx="3275463" cy="550823"/>
          </a:xfrm>
        </p:spPr>
        <p:txBody>
          <a:bodyPr>
            <a:normAutofit/>
          </a:bodyPr>
          <a:lstStyle/>
          <a:p>
            <a:r>
              <a:rPr lang="en-US" sz="3600" dirty="0"/>
              <a:t>Administrator</a:t>
            </a:r>
          </a:p>
        </p:txBody>
      </p:sp>
      <p:sp>
        <p:nvSpPr>
          <p:cNvPr id="2" name="Date Placeholder 1">
            <a:extLst>
              <a:ext uri="{FF2B5EF4-FFF2-40B4-BE49-F238E27FC236}">
                <a16:creationId xmlns:a16="http://schemas.microsoft.com/office/drawing/2014/main" id="{D1357116-B7E9-4137-AABA-4F07DF3A66FB}"/>
              </a:ext>
            </a:extLst>
          </p:cNvPr>
          <p:cNvSpPr>
            <a:spLocks noGrp="1"/>
          </p:cNvSpPr>
          <p:nvPr>
            <p:ph type="dt" sz="half" idx="10"/>
          </p:nvPr>
        </p:nvSpPr>
        <p:spPr/>
        <p:txBody>
          <a:bodyPr/>
          <a:lstStyle/>
          <a:p>
            <a:r>
              <a:rPr lang="en-US" noProof="0"/>
              <a:t>MM.DD.20XX</a:t>
            </a:r>
            <a:endParaRPr lang="en-US" noProof="0" dirty="0"/>
          </a:p>
        </p:txBody>
      </p:sp>
      <p:sp>
        <p:nvSpPr>
          <p:cNvPr id="3" name="Footer Placeholder 2">
            <a:extLst>
              <a:ext uri="{FF2B5EF4-FFF2-40B4-BE49-F238E27FC236}">
                <a16:creationId xmlns:a16="http://schemas.microsoft.com/office/drawing/2014/main" id="{6D98B475-9BC5-4486-9FFB-A94BA64B3759}"/>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5AE9444D-72FD-4DEA-B921-E1C8A236892A}"/>
              </a:ext>
            </a:extLst>
          </p:cNvPr>
          <p:cNvSpPr>
            <a:spLocks noGrp="1"/>
          </p:cNvSpPr>
          <p:nvPr>
            <p:ph type="sldNum" sz="quarter" idx="12"/>
          </p:nvPr>
        </p:nvSpPr>
        <p:spPr/>
        <p:txBody>
          <a:bodyPr/>
          <a:lstStyle/>
          <a:p>
            <a:fld id="{8D581BC7-E183-40DB-AC97-C19EA4EB8894}" type="slidenum">
              <a:rPr lang="en-US" noProof="0" smtClean="0"/>
              <a:t>27</a:t>
            </a:fld>
            <a:endParaRPr lang="en-US" noProof="0" dirty="0"/>
          </a:p>
        </p:txBody>
      </p:sp>
      <p:pic>
        <p:nvPicPr>
          <p:cNvPr id="42" name="Picture Placeholder 41">
            <a:extLst>
              <a:ext uri="{FF2B5EF4-FFF2-40B4-BE49-F238E27FC236}">
                <a16:creationId xmlns:a16="http://schemas.microsoft.com/office/drawing/2014/main" id="{50A94DD1-2F41-4FA6-9C8C-930084EEDE0A}"/>
              </a:ext>
            </a:extLst>
          </p:cNvPr>
          <p:cNvPicPr>
            <a:picLocks noGrp="1"/>
          </p:cNvPicPr>
          <p:nvPr>
            <p:ph type="tbl" sz="quarter" idx="14"/>
          </p:nvPr>
        </p:nvPicPr>
        <p:blipFill>
          <a:blip r:embed="rId2"/>
          <a:stretch>
            <a:fillRect/>
          </a:stretch>
        </p:blipFill>
        <p:spPr>
          <a:xfrm>
            <a:off x="5518150" y="1280903"/>
            <a:ext cx="5870575" cy="4026319"/>
          </a:xfrm>
          <a:prstGeom prst="rect">
            <a:avLst/>
          </a:prstGeom>
        </p:spPr>
      </p:pic>
      <p:sp>
        <p:nvSpPr>
          <p:cNvPr id="40" name="Text Placeholder 39">
            <a:extLst>
              <a:ext uri="{FF2B5EF4-FFF2-40B4-BE49-F238E27FC236}">
                <a16:creationId xmlns:a16="http://schemas.microsoft.com/office/drawing/2014/main" id="{A9E5AEE2-40C2-42E7-BE00-A1C2CA51970B}"/>
              </a:ext>
            </a:extLst>
          </p:cNvPr>
          <p:cNvSpPr>
            <a:spLocks noGrp="1"/>
          </p:cNvSpPr>
          <p:nvPr>
            <p:ph type="body" idx="4294967295"/>
          </p:nvPr>
        </p:nvSpPr>
        <p:spPr>
          <a:xfrm>
            <a:off x="0" y="4331334"/>
            <a:ext cx="4452938" cy="1328737"/>
          </a:xfrm>
        </p:spPr>
        <p:txBody>
          <a:bodyPr>
            <a:normAutofit/>
          </a:bodyPr>
          <a:lstStyle/>
          <a:p>
            <a:r>
              <a:rPr lang="en-US" sz="2800" dirty="0">
                <a:solidFill>
                  <a:schemeClr val="tx1">
                    <a:lumMod val="40000"/>
                    <a:lumOff val="60000"/>
                  </a:schemeClr>
                </a:solidFill>
              </a:rPr>
              <a:t>Admin User are able to CRUD all users in the system.</a:t>
            </a:r>
          </a:p>
        </p:txBody>
      </p:sp>
      <p:sp>
        <p:nvSpPr>
          <p:cNvPr id="6" name="Picture Placeholder 5">
            <a:extLst>
              <a:ext uri="{FF2B5EF4-FFF2-40B4-BE49-F238E27FC236}">
                <a16:creationId xmlns:a16="http://schemas.microsoft.com/office/drawing/2014/main" id="{B228D6E3-1E67-4BEE-8F1E-F3364D38C1A7}"/>
              </a:ext>
            </a:extLst>
          </p:cNvPr>
          <p:cNvSpPr>
            <a:spLocks noGrp="1"/>
          </p:cNvSpPr>
          <p:nvPr>
            <p:ph type="pic" sz="quarter" idx="13"/>
          </p:nvPr>
        </p:nvSpPr>
        <p:spPr/>
      </p:sp>
    </p:spTree>
    <p:extLst>
      <p:ext uri="{BB962C8B-B14F-4D97-AF65-F5344CB8AC3E}">
        <p14:creationId xmlns:p14="http://schemas.microsoft.com/office/powerpoint/2010/main" val="3889459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C86A641-F693-494F-A998-F32DC4652D92}"/>
              </a:ext>
            </a:extLst>
          </p:cNvPr>
          <p:cNvSpPr>
            <a:spLocks noGrp="1"/>
          </p:cNvSpPr>
          <p:nvPr>
            <p:ph type="title"/>
          </p:nvPr>
        </p:nvSpPr>
        <p:spPr/>
        <p:txBody>
          <a:bodyPr/>
          <a:lstStyle/>
          <a:p>
            <a:r>
              <a:rPr lang="en-US" dirty="0"/>
              <a:t>USE CASE 1I</a:t>
            </a:r>
          </a:p>
        </p:txBody>
      </p:sp>
      <p:sp>
        <p:nvSpPr>
          <p:cNvPr id="39" name="Text Placeholder 38">
            <a:extLst>
              <a:ext uri="{FF2B5EF4-FFF2-40B4-BE49-F238E27FC236}">
                <a16:creationId xmlns:a16="http://schemas.microsoft.com/office/drawing/2014/main" id="{A7071F44-0EB7-4A80-AF4C-F2CDF87B1C6E}"/>
              </a:ext>
            </a:extLst>
          </p:cNvPr>
          <p:cNvSpPr>
            <a:spLocks noGrp="1"/>
          </p:cNvSpPr>
          <p:nvPr>
            <p:ph type="body" idx="1"/>
          </p:nvPr>
        </p:nvSpPr>
        <p:spPr>
          <a:xfrm>
            <a:off x="362135" y="3795419"/>
            <a:ext cx="3258923" cy="470848"/>
          </a:xfrm>
        </p:spPr>
        <p:txBody>
          <a:bodyPr>
            <a:normAutofit fontScale="92500" lnSpcReduction="20000"/>
          </a:bodyPr>
          <a:lstStyle/>
          <a:p>
            <a:r>
              <a:rPr lang="en-US" sz="3900" dirty="0"/>
              <a:t>Registrar</a:t>
            </a:r>
            <a:endParaRPr lang="en-US" dirty="0"/>
          </a:p>
        </p:txBody>
      </p:sp>
      <p:sp>
        <p:nvSpPr>
          <p:cNvPr id="2" name="Date Placeholder 1">
            <a:extLst>
              <a:ext uri="{FF2B5EF4-FFF2-40B4-BE49-F238E27FC236}">
                <a16:creationId xmlns:a16="http://schemas.microsoft.com/office/drawing/2014/main" id="{D1357116-B7E9-4137-AABA-4F07DF3A66FB}"/>
              </a:ext>
            </a:extLst>
          </p:cNvPr>
          <p:cNvSpPr>
            <a:spLocks noGrp="1"/>
          </p:cNvSpPr>
          <p:nvPr>
            <p:ph type="dt" sz="half" idx="10"/>
          </p:nvPr>
        </p:nvSpPr>
        <p:spPr/>
        <p:txBody>
          <a:bodyPr/>
          <a:lstStyle/>
          <a:p>
            <a:r>
              <a:rPr lang="en-US" noProof="0"/>
              <a:t>MM.DD.20XX</a:t>
            </a:r>
            <a:endParaRPr lang="en-US" noProof="0" dirty="0"/>
          </a:p>
        </p:txBody>
      </p:sp>
      <p:sp>
        <p:nvSpPr>
          <p:cNvPr id="3" name="Footer Placeholder 2">
            <a:extLst>
              <a:ext uri="{FF2B5EF4-FFF2-40B4-BE49-F238E27FC236}">
                <a16:creationId xmlns:a16="http://schemas.microsoft.com/office/drawing/2014/main" id="{6D98B475-9BC5-4486-9FFB-A94BA64B3759}"/>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5AE9444D-72FD-4DEA-B921-E1C8A236892A}"/>
              </a:ext>
            </a:extLst>
          </p:cNvPr>
          <p:cNvSpPr>
            <a:spLocks noGrp="1"/>
          </p:cNvSpPr>
          <p:nvPr>
            <p:ph type="sldNum" sz="quarter" idx="12"/>
          </p:nvPr>
        </p:nvSpPr>
        <p:spPr/>
        <p:txBody>
          <a:bodyPr/>
          <a:lstStyle/>
          <a:p>
            <a:fld id="{8D581BC7-E183-40DB-AC97-C19EA4EB8894}" type="slidenum">
              <a:rPr lang="en-US" noProof="0" smtClean="0"/>
              <a:t>28</a:t>
            </a:fld>
            <a:endParaRPr lang="en-US" noProof="0" dirty="0"/>
          </a:p>
        </p:txBody>
      </p:sp>
      <p:pic>
        <p:nvPicPr>
          <p:cNvPr id="37" name="Picture Placeholder 36">
            <a:extLst>
              <a:ext uri="{FF2B5EF4-FFF2-40B4-BE49-F238E27FC236}">
                <a16:creationId xmlns:a16="http://schemas.microsoft.com/office/drawing/2014/main" id="{13143BC5-543F-42F5-BE85-2BB7F346CF3B}"/>
              </a:ext>
            </a:extLst>
          </p:cNvPr>
          <p:cNvPicPr>
            <a:picLocks noGrp="1"/>
          </p:cNvPicPr>
          <p:nvPr>
            <p:ph type="pic" sz="quarter" idx="13"/>
          </p:nvPr>
        </p:nvPicPr>
        <p:blipFill>
          <a:blip r:embed="rId2"/>
          <a:srcRect t="13013" b="13013"/>
          <a:stretch>
            <a:fillRect/>
          </a:stretch>
        </p:blipFill>
        <p:spPr>
          <a:prstGeom prst="rect">
            <a:avLst/>
          </a:prstGeom>
        </p:spPr>
      </p:pic>
      <p:sp>
        <p:nvSpPr>
          <p:cNvPr id="40" name="Text Placeholder 39">
            <a:extLst>
              <a:ext uri="{FF2B5EF4-FFF2-40B4-BE49-F238E27FC236}">
                <a16:creationId xmlns:a16="http://schemas.microsoft.com/office/drawing/2014/main" id="{A9E5AEE2-40C2-42E7-BE00-A1C2CA51970B}"/>
              </a:ext>
            </a:extLst>
          </p:cNvPr>
          <p:cNvSpPr>
            <a:spLocks noGrp="1"/>
          </p:cNvSpPr>
          <p:nvPr>
            <p:ph type="body" idx="4294967295"/>
          </p:nvPr>
        </p:nvSpPr>
        <p:spPr>
          <a:xfrm>
            <a:off x="0" y="4361151"/>
            <a:ext cx="4452938" cy="1328737"/>
          </a:xfrm>
        </p:spPr>
        <p:txBody>
          <a:bodyPr>
            <a:normAutofit fontScale="92500" lnSpcReduction="20000"/>
          </a:bodyPr>
          <a:lstStyle/>
          <a:p>
            <a:r>
              <a:rPr lang="en-US" dirty="0"/>
              <a:t>Registrar will be able to have control over all this admission information in the system</a:t>
            </a:r>
          </a:p>
        </p:txBody>
      </p:sp>
      <p:pic>
        <p:nvPicPr>
          <p:cNvPr id="7" name="Table Placeholder 6">
            <a:extLst>
              <a:ext uri="{FF2B5EF4-FFF2-40B4-BE49-F238E27FC236}">
                <a16:creationId xmlns:a16="http://schemas.microsoft.com/office/drawing/2014/main" id="{09F9BB85-6643-4415-8926-5326E6D6ABB8}"/>
              </a:ext>
            </a:extLst>
          </p:cNvPr>
          <p:cNvPicPr>
            <a:picLocks noGrp="1" noChangeAspect="1"/>
          </p:cNvPicPr>
          <p:nvPr>
            <p:ph type="tbl" sz="quarter" idx="14"/>
          </p:nvPr>
        </p:nvPicPr>
        <p:blipFill>
          <a:blip r:embed="rId3"/>
          <a:stretch>
            <a:fillRect/>
          </a:stretch>
        </p:blipFill>
        <p:spPr>
          <a:xfrm>
            <a:off x="5518150" y="1393777"/>
            <a:ext cx="5870575" cy="3800571"/>
          </a:xfrm>
          <a:prstGeom prst="rect">
            <a:avLst/>
          </a:prstGeom>
        </p:spPr>
      </p:pic>
    </p:spTree>
    <p:extLst>
      <p:ext uri="{BB962C8B-B14F-4D97-AF65-F5344CB8AC3E}">
        <p14:creationId xmlns:p14="http://schemas.microsoft.com/office/powerpoint/2010/main" val="3076974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C86A641-F693-494F-A998-F32DC4652D92}"/>
              </a:ext>
            </a:extLst>
          </p:cNvPr>
          <p:cNvSpPr>
            <a:spLocks noGrp="1"/>
          </p:cNvSpPr>
          <p:nvPr>
            <p:ph type="title"/>
          </p:nvPr>
        </p:nvSpPr>
        <p:spPr/>
        <p:txBody>
          <a:bodyPr/>
          <a:lstStyle/>
          <a:p>
            <a:r>
              <a:rPr lang="en-US" dirty="0"/>
              <a:t>USE CASE 1II</a:t>
            </a:r>
          </a:p>
        </p:txBody>
      </p:sp>
      <p:sp>
        <p:nvSpPr>
          <p:cNvPr id="39" name="Text Placeholder 38">
            <a:extLst>
              <a:ext uri="{FF2B5EF4-FFF2-40B4-BE49-F238E27FC236}">
                <a16:creationId xmlns:a16="http://schemas.microsoft.com/office/drawing/2014/main" id="{A7071F44-0EB7-4A80-AF4C-F2CDF87B1C6E}"/>
              </a:ext>
            </a:extLst>
          </p:cNvPr>
          <p:cNvSpPr>
            <a:spLocks noGrp="1"/>
          </p:cNvSpPr>
          <p:nvPr>
            <p:ph type="body" idx="1"/>
          </p:nvPr>
        </p:nvSpPr>
        <p:spPr>
          <a:xfrm>
            <a:off x="362135" y="3795419"/>
            <a:ext cx="3258923" cy="470848"/>
          </a:xfrm>
        </p:spPr>
        <p:txBody>
          <a:bodyPr>
            <a:normAutofit fontScale="92500" lnSpcReduction="10000"/>
          </a:bodyPr>
          <a:lstStyle/>
          <a:p>
            <a:r>
              <a:rPr lang="en-US" sz="3600" dirty="0"/>
              <a:t>Student</a:t>
            </a:r>
          </a:p>
        </p:txBody>
      </p:sp>
      <p:sp>
        <p:nvSpPr>
          <p:cNvPr id="2" name="Date Placeholder 1">
            <a:extLst>
              <a:ext uri="{FF2B5EF4-FFF2-40B4-BE49-F238E27FC236}">
                <a16:creationId xmlns:a16="http://schemas.microsoft.com/office/drawing/2014/main" id="{D1357116-B7E9-4137-AABA-4F07DF3A66FB}"/>
              </a:ext>
            </a:extLst>
          </p:cNvPr>
          <p:cNvSpPr>
            <a:spLocks noGrp="1"/>
          </p:cNvSpPr>
          <p:nvPr>
            <p:ph type="dt" sz="half" idx="10"/>
          </p:nvPr>
        </p:nvSpPr>
        <p:spPr/>
        <p:txBody>
          <a:bodyPr/>
          <a:lstStyle/>
          <a:p>
            <a:r>
              <a:rPr lang="en-US" noProof="0"/>
              <a:t>MM.DD.20XX</a:t>
            </a:r>
            <a:endParaRPr lang="en-US" noProof="0" dirty="0"/>
          </a:p>
        </p:txBody>
      </p:sp>
      <p:sp>
        <p:nvSpPr>
          <p:cNvPr id="3" name="Footer Placeholder 2">
            <a:extLst>
              <a:ext uri="{FF2B5EF4-FFF2-40B4-BE49-F238E27FC236}">
                <a16:creationId xmlns:a16="http://schemas.microsoft.com/office/drawing/2014/main" id="{6D98B475-9BC5-4486-9FFB-A94BA64B3759}"/>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5AE9444D-72FD-4DEA-B921-E1C8A236892A}"/>
              </a:ext>
            </a:extLst>
          </p:cNvPr>
          <p:cNvSpPr>
            <a:spLocks noGrp="1"/>
          </p:cNvSpPr>
          <p:nvPr>
            <p:ph type="sldNum" sz="quarter" idx="12"/>
          </p:nvPr>
        </p:nvSpPr>
        <p:spPr/>
        <p:txBody>
          <a:bodyPr/>
          <a:lstStyle/>
          <a:p>
            <a:fld id="{8D581BC7-E183-40DB-AC97-C19EA4EB8894}" type="slidenum">
              <a:rPr lang="en-US" noProof="0" smtClean="0"/>
              <a:t>29</a:t>
            </a:fld>
            <a:endParaRPr lang="en-US" noProof="0" dirty="0"/>
          </a:p>
        </p:txBody>
      </p:sp>
      <p:sp>
        <p:nvSpPr>
          <p:cNvPr id="40" name="Text Placeholder 39">
            <a:extLst>
              <a:ext uri="{FF2B5EF4-FFF2-40B4-BE49-F238E27FC236}">
                <a16:creationId xmlns:a16="http://schemas.microsoft.com/office/drawing/2014/main" id="{A9E5AEE2-40C2-42E7-BE00-A1C2CA51970B}"/>
              </a:ext>
            </a:extLst>
          </p:cNvPr>
          <p:cNvSpPr>
            <a:spLocks noGrp="1"/>
          </p:cNvSpPr>
          <p:nvPr>
            <p:ph type="body" idx="4294967295"/>
          </p:nvPr>
        </p:nvSpPr>
        <p:spPr>
          <a:xfrm>
            <a:off x="0" y="4361151"/>
            <a:ext cx="4452938" cy="1328737"/>
          </a:xfrm>
        </p:spPr>
        <p:txBody>
          <a:bodyPr/>
          <a:lstStyle/>
          <a:p>
            <a:r>
              <a:rPr lang="en-US" dirty="0"/>
              <a:t> Students User are able to view the useful information in the system</a:t>
            </a:r>
          </a:p>
        </p:txBody>
      </p:sp>
      <p:pic>
        <p:nvPicPr>
          <p:cNvPr id="13" name="Table Placeholder 12">
            <a:extLst>
              <a:ext uri="{FF2B5EF4-FFF2-40B4-BE49-F238E27FC236}">
                <a16:creationId xmlns:a16="http://schemas.microsoft.com/office/drawing/2014/main" id="{43155958-A1EB-45B0-9238-880176B447C7}"/>
              </a:ext>
            </a:extLst>
          </p:cNvPr>
          <p:cNvPicPr>
            <a:picLocks noGrp="1"/>
          </p:cNvPicPr>
          <p:nvPr>
            <p:ph type="tbl" sz="quarter" idx="14"/>
          </p:nvPr>
        </p:nvPicPr>
        <p:blipFill>
          <a:blip r:embed="rId2"/>
          <a:stretch>
            <a:fillRect/>
          </a:stretch>
        </p:blipFill>
        <p:spPr>
          <a:xfrm>
            <a:off x="4929003" y="859665"/>
            <a:ext cx="6900862" cy="4517161"/>
          </a:xfrm>
          <a:prstGeom prst="rect">
            <a:avLst/>
          </a:prstGeom>
        </p:spPr>
      </p:pic>
      <p:sp>
        <p:nvSpPr>
          <p:cNvPr id="6" name="Picture Placeholder 5">
            <a:extLst>
              <a:ext uri="{FF2B5EF4-FFF2-40B4-BE49-F238E27FC236}">
                <a16:creationId xmlns:a16="http://schemas.microsoft.com/office/drawing/2014/main" id="{B72C0805-49F9-47A6-B5B6-00182956EEAF}"/>
              </a:ext>
            </a:extLst>
          </p:cNvPr>
          <p:cNvSpPr>
            <a:spLocks noGrp="1"/>
          </p:cNvSpPr>
          <p:nvPr>
            <p:ph type="pic" sz="quarter" idx="13"/>
          </p:nvPr>
        </p:nvSpPr>
        <p:spPr/>
      </p:sp>
    </p:spTree>
    <p:extLst>
      <p:ext uri="{BB962C8B-B14F-4D97-AF65-F5344CB8AC3E}">
        <p14:creationId xmlns:p14="http://schemas.microsoft.com/office/powerpoint/2010/main" val="17268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p:txBody>
          <a:bodyPr/>
          <a:lstStyle/>
          <a:p>
            <a:r>
              <a:rPr lang="en-US" dirty="0"/>
              <a:t>1. Introduction</a:t>
            </a:r>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a:xfrm>
            <a:off x="803276" y="3298474"/>
            <a:ext cx="4215201" cy="2196163"/>
          </a:xfrm>
        </p:spPr>
        <p:txBody>
          <a:bodyPr>
            <a:normAutofit/>
          </a:bodyPr>
          <a:lstStyle/>
          <a:p>
            <a:pPr marL="285750" indent="-285750">
              <a:buFont typeface="Arial" panose="020B0604020202020204" pitchFamily="34" charset="0"/>
              <a:buChar char="•"/>
            </a:pPr>
            <a:r>
              <a:rPr lang="en-US" dirty="0"/>
              <a:t>ACAS is an acronym for </a:t>
            </a:r>
            <a:r>
              <a:rPr lang="en-US" b="1" dirty="0"/>
              <a:t>Administrator of CAIS Admission System</a:t>
            </a:r>
            <a:r>
              <a:rPr lang="en-US" dirty="0"/>
              <a:t> which is named for CAS Online Student Registration. </a:t>
            </a:r>
          </a:p>
          <a:p>
            <a:pPr marL="285750" indent="-285750">
              <a:buFont typeface="Arial" panose="020B0604020202020204" pitchFamily="34" charset="0"/>
              <a:buChar char="•"/>
            </a:pPr>
            <a:r>
              <a:rPr lang="en-US" dirty="0"/>
              <a:t>A replacement to an old tradition school registration system </a:t>
            </a:r>
          </a:p>
          <a:p>
            <a:pPr marL="285750" indent="-285750">
              <a:buFont typeface="Arial" panose="020B0604020202020204" pitchFamily="34" charset="0"/>
              <a:buChar char="•"/>
            </a:pPr>
            <a:r>
              <a:rPr lang="en-US" dirty="0"/>
              <a:t>Effectively manage and organize proper information related to student registration system</a:t>
            </a:r>
          </a:p>
          <a:p>
            <a:pPr marL="285750" indent="-285750">
              <a:buFont typeface="Arial" panose="020B0604020202020204" pitchFamily="34" charset="0"/>
              <a:buChar char="•"/>
            </a:pPr>
            <a:r>
              <a:rPr lang="en-US" dirty="0"/>
              <a:t>Useful in registering students, process application, and sends notifications and updates </a:t>
            </a:r>
          </a:p>
          <a:p>
            <a:endParaRPr lang="en-US" dirty="0"/>
          </a:p>
        </p:txBody>
      </p:sp>
      <p:pic>
        <p:nvPicPr>
          <p:cNvPr id="20" name="Picture Placeholder 19" descr="Abstract background">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905111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357116-B7E9-4137-AABA-4F07DF3A66FB}"/>
              </a:ext>
            </a:extLst>
          </p:cNvPr>
          <p:cNvSpPr>
            <a:spLocks noGrp="1"/>
          </p:cNvSpPr>
          <p:nvPr>
            <p:ph type="dt" sz="half" idx="10"/>
          </p:nvPr>
        </p:nvSpPr>
        <p:spPr/>
        <p:txBody>
          <a:bodyPr/>
          <a:lstStyle/>
          <a:p>
            <a:r>
              <a:rPr lang="en-US" noProof="0"/>
              <a:t>MM.DD.20XX</a:t>
            </a:r>
            <a:endParaRPr lang="en-US" noProof="0" dirty="0"/>
          </a:p>
        </p:txBody>
      </p:sp>
      <p:sp>
        <p:nvSpPr>
          <p:cNvPr id="3" name="Footer Placeholder 2">
            <a:extLst>
              <a:ext uri="{FF2B5EF4-FFF2-40B4-BE49-F238E27FC236}">
                <a16:creationId xmlns:a16="http://schemas.microsoft.com/office/drawing/2014/main" id="{6D98B475-9BC5-4486-9FFB-A94BA64B3759}"/>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5AE9444D-72FD-4DEA-B921-E1C8A236892A}"/>
              </a:ext>
            </a:extLst>
          </p:cNvPr>
          <p:cNvSpPr>
            <a:spLocks noGrp="1"/>
          </p:cNvSpPr>
          <p:nvPr>
            <p:ph type="sldNum" sz="quarter" idx="12"/>
          </p:nvPr>
        </p:nvSpPr>
        <p:spPr/>
        <p:txBody>
          <a:bodyPr/>
          <a:lstStyle/>
          <a:p>
            <a:fld id="{8D581BC7-E183-40DB-AC97-C19EA4EB8894}" type="slidenum">
              <a:rPr lang="en-US" noProof="0" smtClean="0"/>
              <a:t>30</a:t>
            </a:fld>
            <a:endParaRPr lang="en-US" noProof="0" dirty="0"/>
          </a:p>
        </p:txBody>
      </p:sp>
      <p:sp>
        <p:nvSpPr>
          <p:cNvPr id="38" name="Title 37">
            <a:extLst>
              <a:ext uri="{FF2B5EF4-FFF2-40B4-BE49-F238E27FC236}">
                <a16:creationId xmlns:a16="http://schemas.microsoft.com/office/drawing/2014/main" id="{4C86A641-F693-494F-A998-F32DC4652D92}"/>
              </a:ext>
            </a:extLst>
          </p:cNvPr>
          <p:cNvSpPr>
            <a:spLocks noGrp="1"/>
          </p:cNvSpPr>
          <p:nvPr>
            <p:ph type="title"/>
          </p:nvPr>
        </p:nvSpPr>
        <p:spPr/>
        <p:txBody>
          <a:bodyPr/>
          <a:lstStyle/>
          <a:p>
            <a:r>
              <a:rPr lang="en-US" dirty="0"/>
              <a:t>USERFLOW</a:t>
            </a:r>
          </a:p>
        </p:txBody>
      </p:sp>
      <p:sp>
        <p:nvSpPr>
          <p:cNvPr id="39" name="Text Placeholder 38">
            <a:extLst>
              <a:ext uri="{FF2B5EF4-FFF2-40B4-BE49-F238E27FC236}">
                <a16:creationId xmlns:a16="http://schemas.microsoft.com/office/drawing/2014/main" id="{A7071F44-0EB7-4A80-AF4C-F2CDF87B1C6E}"/>
              </a:ext>
            </a:extLst>
          </p:cNvPr>
          <p:cNvSpPr>
            <a:spLocks noGrp="1"/>
          </p:cNvSpPr>
          <p:nvPr>
            <p:ph type="body" idx="34"/>
          </p:nvPr>
        </p:nvSpPr>
        <p:spPr/>
        <p:txBody>
          <a:bodyPr>
            <a:normAutofit fontScale="62500" lnSpcReduction="20000"/>
          </a:bodyPr>
          <a:lstStyle/>
          <a:p>
            <a:r>
              <a:rPr lang="en-US" sz="3900" dirty="0"/>
              <a:t>User</a:t>
            </a:r>
            <a:endParaRPr lang="en-US" dirty="0"/>
          </a:p>
        </p:txBody>
      </p:sp>
      <p:sp>
        <p:nvSpPr>
          <p:cNvPr id="40" name="Text Placeholder 39">
            <a:extLst>
              <a:ext uri="{FF2B5EF4-FFF2-40B4-BE49-F238E27FC236}">
                <a16:creationId xmlns:a16="http://schemas.microsoft.com/office/drawing/2014/main" id="{A9E5AEE2-40C2-42E7-BE00-A1C2CA51970B}"/>
              </a:ext>
            </a:extLst>
          </p:cNvPr>
          <p:cNvSpPr>
            <a:spLocks noGrp="1"/>
          </p:cNvSpPr>
          <p:nvPr>
            <p:ph type="body" idx="35"/>
          </p:nvPr>
        </p:nvSpPr>
        <p:spPr/>
        <p:txBody>
          <a:bodyPr>
            <a:normAutofit/>
          </a:bodyPr>
          <a:lstStyle/>
          <a:p>
            <a:r>
              <a:rPr lang="en-US" dirty="0"/>
              <a:t>Admin User Flow</a:t>
            </a:r>
          </a:p>
        </p:txBody>
      </p:sp>
      <p:sp>
        <p:nvSpPr>
          <p:cNvPr id="11" name="Text Placeholder 10">
            <a:extLst>
              <a:ext uri="{FF2B5EF4-FFF2-40B4-BE49-F238E27FC236}">
                <a16:creationId xmlns:a16="http://schemas.microsoft.com/office/drawing/2014/main" id="{7C2DE335-4C75-4C43-B663-E1D804AA86DC}"/>
              </a:ext>
            </a:extLst>
          </p:cNvPr>
          <p:cNvSpPr>
            <a:spLocks noGrp="1"/>
          </p:cNvSpPr>
          <p:nvPr>
            <p:ph type="body" sz="quarter" idx="49"/>
          </p:nvPr>
        </p:nvSpPr>
        <p:spPr/>
        <p:txBody>
          <a:bodyPr/>
          <a:lstStyle/>
          <a:p>
            <a:endParaRPr lang="en-US" dirty="0"/>
          </a:p>
        </p:txBody>
      </p:sp>
      <p:sp>
        <p:nvSpPr>
          <p:cNvPr id="13" name="Text Placeholder 12">
            <a:extLst>
              <a:ext uri="{FF2B5EF4-FFF2-40B4-BE49-F238E27FC236}">
                <a16:creationId xmlns:a16="http://schemas.microsoft.com/office/drawing/2014/main" id="{A6E14CE0-0D37-46D2-810D-45475FF4CB1D}"/>
              </a:ext>
            </a:extLst>
          </p:cNvPr>
          <p:cNvSpPr>
            <a:spLocks noGrp="1"/>
          </p:cNvSpPr>
          <p:nvPr>
            <p:ph type="body" idx="50"/>
          </p:nvPr>
        </p:nvSpPr>
        <p:spPr/>
        <p:txBody>
          <a:bodyPr/>
          <a:lstStyle/>
          <a:p>
            <a:endParaRPr lang="en-US" dirty="0"/>
          </a:p>
        </p:txBody>
      </p:sp>
      <p:sp>
        <p:nvSpPr>
          <p:cNvPr id="14" name="Text Placeholder 13">
            <a:extLst>
              <a:ext uri="{FF2B5EF4-FFF2-40B4-BE49-F238E27FC236}">
                <a16:creationId xmlns:a16="http://schemas.microsoft.com/office/drawing/2014/main" id="{03050C5E-6B08-484B-9CDF-CE49D923878F}"/>
              </a:ext>
            </a:extLst>
          </p:cNvPr>
          <p:cNvSpPr>
            <a:spLocks noGrp="1"/>
          </p:cNvSpPr>
          <p:nvPr>
            <p:ph type="body" idx="51"/>
          </p:nvPr>
        </p:nvSpPr>
        <p:spPr/>
        <p:txBody>
          <a:bodyPr/>
          <a:lstStyle/>
          <a:p>
            <a:r>
              <a:rPr lang="en-US" dirty="0"/>
              <a:t>Registrar User Flow</a:t>
            </a:r>
          </a:p>
        </p:txBody>
      </p:sp>
      <p:sp>
        <p:nvSpPr>
          <p:cNvPr id="16" name="Text Placeholder 15">
            <a:extLst>
              <a:ext uri="{FF2B5EF4-FFF2-40B4-BE49-F238E27FC236}">
                <a16:creationId xmlns:a16="http://schemas.microsoft.com/office/drawing/2014/main" id="{5CB65943-E5DA-446D-B0EA-F4923B9F6F1D}"/>
              </a:ext>
            </a:extLst>
          </p:cNvPr>
          <p:cNvSpPr>
            <a:spLocks noGrp="1"/>
          </p:cNvSpPr>
          <p:nvPr>
            <p:ph type="body" sz="quarter" idx="53"/>
          </p:nvPr>
        </p:nvSpPr>
        <p:spPr/>
        <p:txBody>
          <a:bodyPr/>
          <a:lstStyle/>
          <a:p>
            <a:endParaRPr lang="en-US" dirty="0"/>
          </a:p>
        </p:txBody>
      </p:sp>
      <p:sp>
        <p:nvSpPr>
          <p:cNvPr id="17" name="Text Placeholder 16">
            <a:extLst>
              <a:ext uri="{FF2B5EF4-FFF2-40B4-BE49-F238E27FC236}">
                <a16:creationId xmlns:a16="http://schemas.microsoft.com/office/drawing/2014/main" id="{A17B4795-FAEA-4599-A753-1942D2BBD83B}"/>
              </a:ext>
            </a:extLst>
          </p:cNvPr>
          <p:cNvSpPr>
            <a:spLocks noGrp="1"/>
          </p:cNvSpPr>
          <p:nvPr>
            <p:ph type="body" idx="54"/>
          </p:nvPr>
        </p:nvSpPr>
        <p:spPr/>
        <p:txBody>
          <a:bodyPr/>
          <a:lstStyle/>
          <a:p>
            <a:endParaRPr lang="en-US"/>
          </a:p>
        </p:txBody>
      </p:sp>
      <p:sp>
        <p:nvSpPr>
          <p:cNvPr id="18" name="Text Placeholder 17">
            <a:extLst>
              <a:ext uri="{FF2B5EF4-FFF2-40B4-BE49-F238E27FC236}">
                <a16:creationId xmlns:a16="http://schemas.microsoft.com/office/drawing/2014/main" id="{6AC34EFA-8101-4852-AADE-0015C42BBDE8}"/>
              </a:ext>
            </a:extLst>
          </p:cNvPr>
          <p:cNvSpPr>
            <a:spLocks noGrp="1"/>
          </p:cNvSpPr>
          <p:nvPr>
            <p:ph type="body" idx="55"/>
          </p:nvPr>
        </p:nvSpPr>
        <p:spPr/>
        <p:txBody>
          <a:bodyPr/>
          <a:lstStyle/>
          <a:p>
            <a:r>
              <a:rPr lang="en-US" dirty="0"/>
              <a:t>Student User Flow</a:t>
            </a:r>
          </a:p>
        </p:txBody>
      </p:sp>
      <p:sp>
        <p:nvSpPr>
          <p:cNvPr id="20" name="Text Placeholder 19">
            <a:extLst>
              <a:ext uri="{FF2B5EF4-FFF2-40B4-BE49-F238E27FC236}">
                <a16:creationId xmlns:a16="http://schemas.microsoft.com/office/drawing/2014/main" id="{3B0FD8B0-1A85-44B0-AFEE-0CDF01641343}"/>
              </a:ext>
            </a:extLst>
          </p:cNvPr>
          <p:cNvSpPr>
            <a:spLocks noGrp="1"/>
          </p:cNvSpPr>
          <p:nvPr>
            <p:ph type="body" sz="quarter" idx="57"/>
          </p:nvPr>
        </p:nvSpPr>
        <p:spPr/>
        <p:txBody>
          <a:bodyPr/>
          <a:lstStyle/>
          <a:p>
            <a:endParaRPr lang="en-US" dirty="0"/>
          </a:p>
        </p:txBody>
      </p:sp>
      <p:pic>
        <p:nvPicPr>
          <p:cNvPr id="34" name="Picture 33">
            <a:extLst>
              <a:ext uri="{FF2B5EF4-FFF2-40B4-BE49-F238E27FC236}">
                <a16:creationId xmlns:a16="http://schemas.microsoft.com/office/drawing/2014/main" id="{4EE7D88F-31BA-491B-9263-C50A8A02C44B}"/>
              </a:ext>
            </a:extLst>
          </p:cNvPr>
          <p:cNvPicPr>
            <a:picLocks noChangeAspect="1"/>
          </p:cNvPicPr>
          <p:nvPr/>
        </p:nvPicPr>
        <p:blipFill>
          <a:blip r:embed="rId2"/>
          <a:stretch>
            <a:fillRect/>
          </a:stretch>
        </p:blipFill>
        <p:spPr>
          <a:xfrm>
            <a:off x="815415" y="2001994"/>
            <a:ext cx="3032810" cy="1755695"/>
          </a:xfrm>
          <a:prstGeom prst="rect">
            <a:avLst/>
          </a:prstGeom>
        </p:spPr>
      </p:pic>
      <p:pic>
        <p:nvPicPr>
          <p:cNvPr id="42" name="Picture 41">
            <a:extLst>
              <a:ext uri="{FF2B5EF4-FFF2-40B4-BE49-F238E27FC236}">
                <a16:creationId xmlns:a16="http://schemas.microsoft.com/office/drawing/2014/main" id="{9D7FC9A6-EC2B-434F-BE9B-B8E83BC1EBF9}"/>
              </a:ext>
            </a:extLst>
          </p:cNvPr>
          <p:cNvPicPr>
            <a:picLocks noChangeAspect="1"/>
          </p:cNvPicPr>
          <p:nvPr/>
        </p:nvPicPr>
        <p:blipFill>
          <a:blip r:embed="rId3"/>
          <a:stretch>
            <a:fillRect/>
          </a:stretch>
        </p:blipFill>
        <p:spPr>
          <a:xfrm>
            <a:off x="8350819" y="1993124"/>
            <a:ext cx="3047890" cy="1735687"/>
          </a:xfrm>
          <a:prstGeom prst="rect">
            <a:avLst/>
          </a:prstGeom>
        </p:spPr>
      </p:pic>
      <p:pic>
        <p:nvPicPr>
          <p:cNvPr id="19" name="Picture 18">
            <a:extLst>
              <a:ext uri="{FF2B5EF4-FFF2-40B4-BE49-F238E27FC236}">
                <a16:creationId xmlns:a16="http://schemas.microsoft.com/office/drawing/2014/main" id="{411D65D5-F999-49B5-AA8B-4B609FF45DFD}"/>
              </a:ext>
            </a:extLst>
          </p:cNvPr>
          <p:cNvPicPr>
            <a:picLocks noChangeAspect="1"/>
          </p:cNvPicPr>
          <p:nvPr/>
        </p:nvPicPr>
        <p:blipFill>
          <a:blip r:embed="rId2"/>
          <a:stretch>
            <a:fillRect/>
          </a:stretch>
        </p:blipFill>
        <p:spPr>
          <a:xfrm>
            <a:off x="4578260" y="1998165"/>
            <a:ext cx="3032810" cy="1755695"/>
          </a:xfrm>
          <a:prstGeom prst="rect">
            <a:avLst/>
          </a:prstGeom>
        </p:spPr>
      </p:pic>
    </p:spTree>
    <p:extLst>
      <p:ext uri="{BB962C8B-B14F-4D97-AF65-F5344CB8AC3E}">
        <p14:creationId xmlns:p14="http://schemas.microsoft.com/office/powerpoint/2010/main" val="3311774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CB11B2-00BC-49ED-B99C-C16B51B5E12B}"/>
              </a:ext>
            </a:extLst>
          </p:cNvPr>
          <p:cNvSpPr>
            <a:spLocks noGrp="1"/>
          </p:cNvSpPr>
          <p:nvPr>
            <p:ph type="dt" sz="half" idx="10"/>
          </p:nvPr>
        </p:nvSpPr>
        <p:spPr/>
        <p:txBody>
          <a:bodyPr/>
          <a:lstStyle/>
          <a:p>
            <a:r>
              <a:rPr lang="en-US" noProof="0"/>
              <a:t>MM.DD.20XX</a:t>
            </a:r>
            <a:endParaRPr lang="en-US" noProof="0" dirty="0"/>
          </a:p>
        </p:txBody>
      </p:sp>
      <p:sp>
        <p:nvSpPr>
          <p:cNvPr id="3" name="Footer Placeholder 2">
            <a:extLst>
              <a:ext uri="{FF2B5EF4-FFF2-40B4-BE49-F238E27FC236}">
                <a16:creationId xmlns:a16="http://schemas.microsoft.com/office/drawing/2014/main" id="{C69D8109-CC55-44B6-8DB2-7EDC31BBF2AF}"/>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53C92721-7BA0-4ACA-8981-A91E55E7159A}"/>
              </a:ext>
            </a:extLst>
          </p:cNvPr>
          <p:cNvSpPr>
            <a:spLocks noGrp="1"/>
          </p:cNvSpPr>
          <p:nvPr>
            <p:ph type="sldNum" sz="quarter" idx="12"/>
          </p:nvPr>
        </p:nvSpPr>
        <p:spPr/>
        <p:txBody>
          <a:bodyPr/>
          <a:lstStyle/>
          <a:p>
            <a:fld id="{8D581BC7-E183-40DB-AC97-C19EA4EB8894}" type="slidenum">
              <a:rPr lang="en-US" noProof="0" smtClean="0"/>
              <a:t>31</a:t>
            </a:fld>
            <a:endParaRPr lang="en-US" noProof="0" dirty="0"/>
          </a:p>
        </p:txBody>
      </p:sp>
      <p:sp>
        <p:nvSpPr>
          <p:cNvPr id="19" name="Title 18">
            <a:extLst>
              <a:ext uri="{FF2B5EF4-FFF2-40B4-BE49-F238E27FC236}">
                <a16:creationId xmlns:a16="http://schemas.microsoft.com/office/drawing/2014/main" id="{EBC6370D-E84A-40F6-971B-02DC67CDFF9C}"/>
              </a:ext>
            </a:extLst>
          </p:cNvPr>
          <p:cNvSpPr>
            <a:spLocks noGrp="1"/>
          </p:cNvSpPr>
          <p:nvPr>
            <p:ph type="title"/>
          </p:nvPr>
        </p:nvSpPr>
        <p:spPr/>
        <p:txBody>
          <a:bodyPr/>
          <a:lstStyle/>
          <a:p>
            <a:endParaRPr lang="en-US"/>
          </a:p>
        </p:txBody>
      </p:sp>
      <p:sp>
        <p:nvSpPr>
          <p:cNvPr id="21" name="Text Placeholder 20">
            <a:extLst>
              <a:ext uri="{FF2B5EF4-FFF2-40B4-BE49-F238E27FC236}">
                <a16:creationId xmlns:a16="http://schemas.microsoft.com/office/drawing/2014/main" id="{7C402271-ABC7-4DAA-937D-47428F28427D}"/>
              </a:ext>
            </a:extLst>
          </p:cNvPr>
          <p:cNvSpPr>
            <a:spLocks noGrp="1"/>
          </p:cNvSpPr>
          <p:nvPr>
            <p:ph type="body" idx="29"/>
          </p:nvPr>
        </p:nvSpPr>
        <p:spPr/>
        <p:txBody>
          <a:bodyPr/>
          <a:lstStyle/>
          <a:p>
            <a:r>
              <a:rPr lang="en-US" dirty="0"/>
              <a:t>Login Page</a:t>
            </a:r>
          </a:p>
        </p:txBody>
      </p:sp>
      <p:sp>
        <p:nvSpPr>
          <p:cNvPr id="22" name="Text Placeholder 21">
            <a:extLst>
              <a:ext uri="{FF2B5EF4-FFF2-40B4-BE49-F238E27FC236}">
                <a16:creationId xmlns:a16="http://schemas.microsoft.com/office/drawing/2014/main" id="{454E0748-F9BF-4286-9B14-3F1DB42882C0}"/>
              </a:ext>
            </a:extLst>
          </p:cNvPr>
          <p:cNvSpPr>
            <a:spLocks noGrp="1"/>
          </p:cNvSpPr>
          <p:nvPr>
            <p:ph type="body" idx="31"/>
          </p:nvPr>
        </p:nvSpPr>
        <p:spPr/>
        <p:txBody>
          <a:bodyPr/>
          <a:lstStyle/>
          <a:p>
            <a:r>
              <a:rPr lang="en-US" dirty="0"/>
              <a:t>Menu Page</a:t>
            </a:r>
          </a:p>
        </p:txBody>
      </p:sp>
      <p:pic>
        <p:nvPicPr>
          <p:cNvPr id="30" name="Content Placeholder 29">
            <a:extLst>
              <a:ext uri="{FF2B5EF4-FFF2-40B4-BE49-F238E27FC236}">
                <a16:creationId xmlns:a16="http://schemas.microsoft.com/office/drawing/2014/main" id="{B7BB83E9-AAA2-4334-9A05-7AEEB278581E}"/>
              </a:ext>
            </a:extLst>
          </p:cNvPr>
          <p:cNvPicPr>
            <a:picLocks noGrp="1" noChangeAspect="1"/>
          </p:cNvPicPr>
          <p:nvPr>
            <p:ph sz="quarter" idx="32"/>
          </p:nvPr>
        </p:nvPicPr>
        <p:blipFill>
          <a:blip r:embed="rId2"/>
          <a:stretch>
            <a:fillRect/>
          </a:stretch>
        </p:blipFill>
        <p:spPr>
          <a:xfrm>
            <a:off x="832505" y="2524125"/>
            <a:ext cx="4912003" cy="2935288"/>
          </a:xfrm>
        </p:spPr>
      </p:pic>
      <p:pic>
        <p:nvPicPr>
          <p:cNvPr id="10" name="Content Placeholder 9">
            <a:extLst>
              <a:ext uri="{FF2B5EF4-FFF2-40B4-BE49-F238E27FC236}">
                <a16:creationId xmlns:a16="http://schemas.microsoft.com/office/drawing/2014/main" id="{71A2D9DD-3552-4D4A-83BD-4499CFB2ABF3}"/>
              </a:ext>
            </a:extLst>
          </p:cNvPr>
          <p:cNvPicPr>
            <a:picLocks noGrp="1" noChangeAspect="1"/>
          </p:cNvPicPr>
          <p:nvPr>
            <p:ph sz="quarter" idx="33"/>
          </p:nvPr>
        </p:nvPicPr>
        <p:blipFill>
          <a:blip r:embed="rId3"/>
          <a:stretch>
            <a:fillRect/>
          </a:stretch>
        </p:blipFill>
        <p:spPr>
          <a:xfrm>
            <a:off x="6096000" y="2633158"/>
            <a:ext cx="4970463" cy="2717222"/>
          </a:xfrm>
          <a:prstGeom prst="rect">
            <a:avLst/>
          </a:prstGeom>
        </p:spPr>
      </p:pic>
    </p:spTree>
    <p:extLst>
      <p:ext uri="{BB962C8B-B14F-4D97-AF65-F5344CB8AC3E}">
        <p14:creationId xmlns:p14="http://schemas.microsoft.com/office/powerpoint/2010/main" val="2248196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214DEC-6C4D-492C-9C17-C63CA00B2724}"/>
              </a:ext>
            </a:extLst>
          </p:cNvPr>
          <p:cNvSpPr>
            <a:spLocks noGrp="1"/>
          </p:cNvSpPr>
          <p:nvPr>
            <p:ph type="title"/>
          </p:nvPr>
        </p:nvSpPr>
        <p:spPr/>
        <p:txBody>
          <a:bodyPr/>
          <a:lstStyle/>
          <a:p>
            <a:r>
              <a:rPr lang="en-US" dirty="0"/>
              <a:t>Database Diagram</a:t>
            </a:r>
          </a:p>
        </p:txBody>
      </p:sp>
      <p:sp>
        <p:nvSpPr>
          <p:cNvPr id="4" name="Date Placeholder 3">
            <a:extLst>
              <a:ext uri="{FF2B5EF4-FFF2-40B4-BE49-F238E27FC236}">
                <a16:creationId xmlns:a16="http://schemas.microsoft.com/office/drawing/2014/main" id="{9471D305-D643-4CA8-83AE-A167B684D9BA}"/>
              </a:ext>
            </a:extLst>
          </p:cNvPr>
          <p:cNvSpPr>
            <a:spLocks noGrp="1"/>
          </p:cNvSpPr>
          <p:nvPr>
            <p:ph type="dt" sz="half" idx="10"/>
          </p:nvPr>
        </p:nvSpPr>
        <p:spPr/>
        <p:txBody>
          <a:bodyPr/>
          <a:lstStyle/>
          <a:p>
            <a:r>
              <a:rPr lang="en-US" noProof="0"/>
              <a:t>MM.DD.20XX</a:t>
            </a:r>
            <a:endParaRPr lang="en-US" noProof="0" dirty="0"/>
          </a:p>
        </p:txBody>
      </p:sp>
      <p:sp>
        <p:nvSpPr>
          <p:cNvPr id="5" name="Footer Placeholder 4">
            <a:extLst>
              <a:ext uri="{FF2B5EF4-FFF2-40B4-BE49-F238E27FC236}">
                <a16:creationId xmlns:a16="http://schemas.microsoft.com/office/drawing/2014/main" id="{C96FADB4-79F2-469F-BE79-60A7F933735F}"/>
              </a:ext>
            </a:extLst>
          </p:cNvPr>
          <p:cNvSpPr>
            <a:spLocks noGrp="1"/>
          </p:cNvSpPr>
          <p:nvPr>
            <p:ph type="ftr" sz="quarter" idx="11"/>
          </p:nvPr>
        </p:nvSpPr>
        <p:spPr/>
        <p:txBody>
          <a:bodyPr/>
          <a:lstStyle/>
          <a:p>
            <a:r>
              <a:rPr lang="en-US" noProof="0"/>
              <a:t>ADD A FOOTER</a:t>
            </a:r>
            <a:endParaRPr lang="en-US" noProof="0" dirty="0"/>
          </a:p>
        </p:txBody>
      </p:sp>
      <p:sp>
        <p:nvSpPr>
          <p:cNvPr id="6" name="Slide Number Placeholder 5">
            <a:extLst>
              <a:ext uri="{FF2B5EF4-FFF2-40B4-BE49-F238E27FC236}">
                <a16:creationId xmlns:a16="http://schemas.microsoft.com/office/drawing/2014/main" id="{00A8AE29-9122-43ED-ADB0-30FDB73DB9E4}"/>
              </a:ext>
            </a:extLst>
          </p:cNvPr>
          <p:cNvSpPr>
            <a:spLocks noGrp="1"/>
          </p:cNvSpPr>
          <p:nvPr>
            <p:ph type="sldNum" sz="quarter" idx="12"/>
          </p:nvPr>
        </p:nvSpPr>
        <p:spPr/>
        <p:txBody>
          <a:bodyPr/>
          <a:lstStyle/>
          <a:p>
            <a:fld id="{8D581BC7-E183-40DB-AC97-C19EA4EB8894}" type="slidenum">
              <a:rPr lang="en-US" noProof="0" smtClean="0"/>
              <a:t>32</a:t>
            </a:fld>
            <a:endParaRPr lang="en-US" noProof="0" dirty="0"/>
          </a:p>
        </p:txBody>
      </p:sp>
      <p:pic>
        <p:nvPicPr>
          <p:cNvPr id="14" name="Content Placeholder 13">
            <a:extLst>
              <a:ext uri="{FF2B5EF4-FFF2-40B4-BE49-F238E27FC236}">
                <a16:creationId xmlns:a16="http://schemas.microsoft.com/office/drawing/2014/main" id="{B394D87C-D524-41AD-8CE4-B1E641CE8F3B}"/>
              </a:ext>
            </a:extLst>
          </p:cNvPr>
          <p:cNvPicPr>
            <a:picLocks noGrp="1" noChangeAspect="1"/>
          </p:cNvPicPr>
          <p:nvPr>
            <p:ph idx="1"/>
          </p:nvPr>
        </p:nvPicPr>
        <p:blipFill>
          <a:blip r:embed="rId2"/>
          <a:stretch>
            <a:fillRect/>
          </a:stretch>
        </p:blipFill>
        <p:spPr>
          <a:xfrm>
            <a:off x="926757" y="1138021"/>
            <a:ext cx="10338485" cy="5514939"/>
          </a:xfrm>
        </p:spPr>
      </p:pic>
    </p:spTree>
    <p:extLst>
      <p:ext uri="{BB962C8B-B14F-4D97-AF65-F5344CB8AC3E}">
        <p14:creationId xmlns:p14="http://schemas.microsoft.com/office/powerpoint/2010/main" val="4161077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B20110-4373-4A2B-AE4E-C9A98FFA7D2C}"/>
              </a:ext>
            </a:extLst>
          </p:cNvPr>
          <p:cNvSpPr>
            <a:spLocks noGrp="1"/>
          </p:cNvSpPr>
          <p:nvPr>
            <p:ph type="dt" sz="half" idx="10"/>
          </p:nvPr>
        </p:nvSpPr>
        <p:spPr/>
        <p:txBody>
          <a:bodyPr/>
          <a:lstStyle/>
          <a:p>
            <a:r>
              <a:rPr lang="en-US" noProof="0"/>
              <a:t>MM.DD.20XX</a:t>
            </a:r>
            <a:endParaRPr lang="en-US" noProof="0" dirty="0"/>
          </a:p>
        </p:txBody>
      </p:sp>
      <p:sp>
        <p:nvSpPr>
          <p:cNvPr id="4" name="Footer Placeholder 3">
            <a:extLst>
              <a:ext uri="{FF2B5EF4-FFF2-40B4-BE49-F238E27FC236}">
                <a16:creationId xmlns:a16="http://schemas.microsoft.com/office/drawing/2014/main" id="{A05117D6-E474-460F-8C11-0FD6040D5626}"/>
              </a:ext>
            </a:extLst>
          </p:cNvPr>
          <p:cNvSpPr>
            <a:spLocks noGrp="1"/>
          </p:cNvSpPr>
          <p:nvPr>
            <p:ph type="ftr" sz="quarter" idx="11"/>
          </p:nvPr>
        </p:nvSpPr>
        <p:spPr/>
        <p:txBody>
          <a:bodyPr/>
          <a:lstStyle/>
          <a:p>
            <a:r>
              <a:rPr lang="en-US" noProof="0"/>
              <a:t>ADD A FOOTER</a:t>
            </a:r>
            <a:endParaRPr lang="en-US" noProof="0" dirty="0"/>
          </a:p>
        </p:txBody>
      </p:sp>
      <p:sp>
        <p:nvSpPr>
          <p:cNvPr id="5" name="Slide Number Placeholder 4">
            <a:extLst>
              <a:ext uri="{FF2B5EF4-FFF2-40B4-BE49-F238E27FC236}">
                <a16:creationId xmlns:a16="http://schemas.microsoft.com/office/drawing/2014/main" id="{8FD9A593-6BDC-406D-8B52-8D974942BAEA}"/>
              </a:ext>
            </a:extLst>
          </p:cNvPr>
          <p:cNvSpPr>
            <a:spLocks noGrp="1"/>
          </p:cNvSpPr>
          <p:nvPr>
            <p:ph type="sldNum" sz="quarter" idx="12"/>
          </p:nvPr>
        </p:nvSpPr>
        <p:spPr/>
        <p:txBody>
          <a:bodyPr/>
          <a:lstStyle/>
          <a:p>
            <a:fld id="{8D581BC7-E183-40DB-AC97-C19EA4EB8894}" type="slidenum">
              <a:rPr lang="en-US" noProof="0" smtClean="0"/>
              <a:pPr/>
              <a:t>33</a:t>
            </a:fld>
            <a:endParaRPr lang="en-US" noProof="0" dirty="0"/>
          </a:p>
        </p:txBody>
      </p:sp>
      <p:sp>
        <p:nvSpPr>
          <p:cNvPr id="7" name="Title 6">
            <a:extLst>
              <a:ext uri="{FF2B5EF4-FFF2-40B4-BE49-F238E27FC236}">
                <a16:creationId xmlns:a16="http://schemas.microsoft.com/office/drawing/2014/main" id="{E1B9B245-DAF3-4CAE-AEE9-C7A0A0241351}"/>
              </a:ext>
            </a:extLst>
          </p:cNvPr>
          <p:cNvSpPr>
            <a:spLocks noGrp="1"/>
          </p:cNvSpPr>
          <p:nvPr>
            <p:ph type="title"/>
          </p:nvPr>
        </p:nvSpPr>
        <p:spPr/>
        <p:txBody>
          <a:bodyPr>
            <a:normAutofit fontScale="90000"/>
          </a:bodyPr>
          <a:lstStyle/>
          <a:p>
            <a:r>
              <a:rPr lang="en-US" dirty="0"/>
              <a:t>4.3.3 Infrastructure Analysis</a:t>
            </a:r>
          </a:p>
        </p:txBody>
      </p:sp>
      <p:sp>
        <p:nvSpPr>
          <p:cNvPr id="8" name="Text Placeholder 7">
            <a:extLst>
              <a:ext uri="{FF2B5EF4-FFF2-40B4-BE49-F238E27FC236}">
                <a16:creationId xmlns:a16="http://schemas.microsoft.com/office/drawing/2014/main" id="{B254214D-51F8-48EE-B8ED-379508E7CDAA}"/>
              </a:ext>
            </a:extLst>
          </p:cNvPr>
          <p:cNvSpPr>
            <a:spLocks noGrp="1"/>
          </p:cNvSpPr>
          <p:nvPr>
            <p:ph type="body" idx="1"/>
          </p:nvPr>
        </p:nvSpPr>
        <p:spPr/>
        <p:txBody>
          <a:bodyPr/>
          <a:lstStyle/>
          <a:p>
            <a:endParaRPr lang="en-US" dirty="0"/>
          </a:p>
        </p:txBody>
      </p:sp>
      <p:pic>
        <p:nvPicPr>
          <p:cNvPr id="17" name="Picture Placeholder 16">
            <a:extLst>
              <a:ext uri="{FF2B5EF4-FFF2-40B4-BE49-F238E27FC236}">
                <a16:creationId xmlns:a16="http://schemas.microsoft.com/office/drawing/2014/main" id="{BEDD7195-7262-4A73-AE27-323D8F3E705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4902" b="4902"/>
          <a:stretch>
            <a:fillRect/>
          </a:stretch>
        </p:blipFill>
        <p:spPr>
          <a:xfrm>
            <a:off x="831849" y="859664"/>
            <a:ext cx="2683124" cy="1364301"/>
          </a:xfrm>
        </p:spPr>
      </p:pic>
      <p:sp>
        <p:nvSpPr>
          <p:cNvPr id="11" name="Text Placeholder 10">
            <a:extLst>
              <a:ext uri="{FF2B5EF4-FFF2-40B4-BE49-F238E27FC236}">
                <a16:creationId xmlns:a16="http://schemas.microsoft.com/office/drawing/2014/main" id="{6BC7B55F-BB81-45A9-AC30-1A26BAA6F9CD}"/>
              </a:ext>
            </a:extLst>
          </p:cNvPr>
          <p:cNvSpPr>
            <a:spLocks noGrp="1"/>
          </p:cNvSpPr>
          <p:nvPr>
            <p:ph type="body" idx="29"/>
          </p:nvPr>
        </p:nvSpPr>
        <p:spPr>
          <a:xfrm>
            <a:off x="831850" y="2898578"/>
            <a:ext cx="4817836" cy="366713"/>
          </a:xfrm>
        </p:spPr>
        <p:txBody>
          <a:bodyPr>
            <a:normAutofit/>
          </a:bodyPr>
          <a:lstStyle/>
          <a:p>
            <a:r>
              <a:rPr lang="en-US" dirty="0"/>
              <a:t>Hardware Required vs Available</a:t>
            </a:r>
          </a:p>
        </p:txBody>
      </p:sp>
      <p:sp>
        <p:nvSpPr>
          <p:cNvPr id="13" name="Text Placeholder 12">
            <a:extLst>
              <a:ext uri="{FF2B5EF4-FFF2-40B4-BE49-F238E27FC236}">
                <a16:creationId xmlns:a16="http://schemas.microsoft.com/office/drawing/2014/main" id="{2354F83E-7C88-47A4-AD78-FB262E99917F}"/>
              </a:ext>
            </a:extLst>
          </p:cNvPr>
          <p:cNvSpPr>
            <a:spLocks noGrp="1"/>
          </p:cNvSpPr>
          <p:nvPr>
            <p:ph type="body" idx="31"/>
          </p:nvPr>
        </p:nvSpPr>
        <p:spPr>
          <a:xfrm>
            <a:off x="6098825" y="2898578"/>
            <a:ext cx="5311245" cy="366713"/>
          </a:xfrm>
        </p:spPr>
        <p:txBody>
          <a:bodyPr/>
          <a:lstStyle/>
          <a:p>
            <a:r>
              <a:rPr lang="en-US" dirty="0"/>
              <a:t>Software Required vs Available</a:t>
            </a:r>
          </a:p>
        </p:txBody>
      </p:sp>
      <p:graphicFrame>
        <p:nvGraphicFramePr>
          <p:cNvPr id="14" name="Table 13">
            <a:extLst>
              <a:ext uri="{FF2B5EF4-FFF2-40B4-BE49-F238E27FC236}">
                <a16:creationId xmlns:a16="http://schemas.microsoft.com/office/drawing/2014/main" id="{287BFCA0-C29D-4A35-B664-835736BDC94E}"/>
              </a:ext>
            </a:extLst>
          </p:cNvPr>
          <p:cNvGraphicFramePr>
            <a:graphicFrameLocks noGrp="1"/>
          </p:cNvGraphicFramePr>
          <p:nvPr>
            <p:extLst>
              <p:ext uri="{D42A27DB-BD31-4B8C-83A1-F6EECF244321}">
                <p14:modId xmlns:p14="http://schemas.microsoft.com/office/powerpoint/2010/main" val="498194687"/>
              </p:ext>
            </p:extLst>
          </p:nvPr>
        </p:nvGraphicFramePr>
        <p:xfrm>
          <a:off x="778642" y="3592709"/>
          <a:ext cx="4817835" cy="1364302"/>
        </p:xfrm>
        <a:graphic>
          <a:graphicData uri="http://schemas.openxmlformats.org/drawingml/2006/table">
            <a:tbl>
              <a:tblPr firstRow="1" firstCol="1" bandRow="1">
                <a:tableStyleId>{B301B821-A1FF-4177-AEE7-76D212191A09}</a:tableStyleId>
              </a:tblPr>
              <a:tblGrid>
                <a:gridCol w="2371478">
                  <a:extLst>
                    <a:ext uri="{9D8B030D-6E8A-4147-A177-3AD203B41FA5}">
                      <a16:colId xmlns:a16="http://schemas.microsoft.com/office/drawing/2014/main" val="2402755332"/>
                    </a:ext>
                  </a:extLst>
                </a:gridCol>
                <a:gridCol w="2446357">
                  <a:extLst>
                    <a:ext uri="{9D8B030D-6E8A-4147-A177-3AD203B41FA5}">
                      <a16:colId xmlns:a16="http://schemas.microsoft.com/office/drawing/2014/main" val="1865792625"/>
                    </a:ext>
                  </a:extLst>
                </a:gridCol>
              </a:tblGrid>
              <a:tr h="682151">
                <a:tc>
                  <a:txBody>
                    <a:bodyPr/>
                    <a:lstStyle/>
                    <a:p>
                      <a:pPr>
                        <a:lnSpc>
                          <a:spcPct val="107000"/>
                        </a:lnSpc>
                        <a:spcAft>
                          <a:spcPts val="0"/>
                        </a:spcAft>
                      </a:pPr>
                      <a:r>
                        <a:rPr lang="en-US" sz="1800">
                          <a:effectLst/>
                        </a:rPr>
                        <a:t>Hardware required </a:t>
                      </a:r>
                      <a:endParaRPr lang="en-US" sz="200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tc>
                  <a:txBody>
                    <a:bodyPr/>
                    <a:lstStyle/>
                    <a:p>
                      <a:pPr>
                        <a:lnSpc>
                          <a:spcPct val="107000"/>
                        </a:lnSpc>
                        <a:spcAft>
                          <a:spcPts val="0"/>
                        </a:spcAft>
                      </a:pPr>
                      <a:r>
                        <a:rPr lang="en-US" sz="2000" dirty="0">
                          <a:effectLst/>
                        </a:rPr>
                        <a:t>Hardware available</a:t>
                      </a:r>
                      <a:endParaRPr lang="en-US" sz="20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extLst>
                  <a:ext uri="{0D108BD9-81ED-4DB2-BD59-A6C34878D82A}">
                    <a16:rowId xmlns:a16="http://schemas.microsoft.com/office/drawing/2014/main" val="2471002882"/>
                  </a:ext>
                </a:extLst>
              </a:tr>
              <a:tr h="682151">
                <a:tc>
                  <a:txBody>
                    <a:bodyPr/>
                    <a:lstStyle/>
                    <a:p>
                      <a:pPr>
                        <a:lnSpc>
                          <a:spcPct val="107000"/>
                        </a:lnSpc>
                        <a:spcAft>
                          <a:spcPts val="0"/>
                        </a:spcAft>
                      </a:pPr>
                      <a:r>
                        <a:rPr lang="en-US" sz="2000">
                          <a:solidFill>
                            <a:srgbClr val="002060"/>
                          </a:solidFill>
                          <a:effectLst/>
                        </a:rPr>
                        <a:t>PC to host the server</a:t>
                      </a:r>
                      <a:endParaRPr lang="en-US" sz="2000">
                        <a:solidFill>
                          <a:srgbClr val="002060"/>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tc>
                  <a:txBody>
                    <a:bodyPr/>
                    <a:lstStyle/>
                    <a:p>
                      <a:pPr>
                        <a:lnSpc>
                          <a:spcPct val="107000"/>
                        </a:lnSpc>
                        <a:spcAft>
                          <a:spcPts val="0"/>
                        </a:spcAft>
                      </a:pPr>
                      <a:r>
                        <a:rPr lang="en-US" sz="2000" dirty="0">
                          <a:solidFill>
                            <a:srgbClr val="002060"/>
                          </a:solidFill>
                          <a:effectLst/>
                        </a:rPr>
                        <a:t>PC to host the server</a:t>
                      </a:r>
                      <a:endParaRPr lang="en-US" sz="2000" dirty="0">
                        <a:solidFill>
                          <a:srgbClr val="002060"/>
                        </a:solidFill>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extLst>
                  <a:ext uri="{0D108BD9-81ED-4DB2-BD59-A6C34878D82A}">
                    <a16:rowId xmlns:a16="http://schemas.microsoft.com/office/drawing/2014/main" val="3847846268"/>
                  </a:ext>
                </a:extLst>
              </a:tr>
            </a:tbl>
          </a:graphicData>
        </a:graphic>
      </p:graphicFrame>
      <p:graphicFrame>
        <p:nvGraphicFramePr>
          <p:cNvPr id="15" name="Table 14">
            <a:extLst>
              <a:ext uri="{FF2B5EF4-FFF2-40B4-BE49-F238E27FC236}">
                <a16:creationId xmlns:a16="http://schemas.microsoft.com/office/drawing/2014/main" id="{79B13E04-9CC2-44D7-9F93-C1ED6CF9997A}"/>
              </a:ext>
            </a:extLst>
          </p:cNvPr>
          <p:cNvGraphicFramePr>
            <a:graphicFrameLocks noGrp="1"/>
          </p:cNvGraphicFramePr>
          <p:nvPr>
            <p:extLst>
              <p:ext uri="{D42A27DB-BD31-4B8C-83A1-F6EECF244321}">
                <p14:modId xmlns:p14="http://schemas.microsoft.com/office/powerpoint/2010/main" val="2727396752"/>
              </p:ext>
            </p:extLst>
          </p:nvPr>
        </p:nvGraphicFramePr>
        <p:xfrm>
          <a:off x="6096000" y="3550162"/>
          <a:ext cx="5257800" cy="2328558"/>
        </p:xfrm>
        <a:graphic>
          <a:graphicData uri="http://schemas.openxmlformats.org/drawingml/2006/table">
            <a:tbl>
              <a:tblPr firstRow="1" firstCol="1" bandRow="1">
                <a:tableStyleId>{B301B821-A1FF-4177-AEE7-76D212191A09}</a:tableStyleId>
              </a:tblPr>
              <a:tblGrid>
                <a:gridCol w="2588041">
                  <a:extLst>
                    <a:ext uri="{9D8B030D-6E8A-4147-A177-3AD203B41FA5}">
                      <a16:colId xmlns:a16="http://schemas.microsoft.com/office/drawing/2014/main" val="107444671"/>
                    </a:ext>
                  </a:extLst>
                </a:gridCol>
                <a:gridCol w="2669759">
                  <a:extLst>
                    <a:ext uri="{9D8B030D-6E8A-4147-A177-3AD203B41FA5}">
                      <a16:colId xmlns:a16="http://schemas.microsoft.com/office/drawing/2014/main" val="2794787496"/>
                    </a:ext>
                  </a:extLst>
                </a:gridCol>
              </a:tblGrid>
              <a:tr h="388093">
                <a:tc>
                  <a:txBody>
                    <a:bodyPr/>
                    <a:lstStyle/>
                    <a:p>
                      <a:pPr>
                        <a:lnSpc>
                          <a:spcPct val="107000"/>
                        </a:lnSpc>
                        <a:spcAft>
                          <a:spcPts val="0"/>
                        </a:spcAft>
                      </a:pPr>
                      <a:r>
                        <a:rPr lang="en-US" sz="1800" dirty="0">
                          <a:effectLst/>
                        </a:rPr>
                        <a:t>Software required </a:t>
                      </a:r>
                      <a:endParaRPr lang="en-US" sz="20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tc>
                  <a:txBody>
                    <a:bodyPr/>
                    <a:lstStyle/>
                    <a:p>
                      <a:pPr>
                        <a:lnSpc>
                          <a:spcPct val="107000"/>
                        </a:lnSpc>
                        <a:spcAft>
                          <a:spcPts val="0"/>
                        </a:spcAft>
                      </a:pPr>
                      <a:r>
                        <a:rPr lang="en-US" sz="2000">
                          <a:effectLst/>
                        </a:rPr>
                        <a:t>Software Available</a:t>
                      </a:r>
                      <a:endParaRPr lang="en-US" sz="200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extLst>
                  <a:ext uri="{0D108BD9-81ED-4DB2-BD59-A6C34878D82A}">
                    <a16:rowId xmlns:a16="http://schemas.microsoft.com/office/drawing/2014/main" val="194647745"/>
                  </a:ext>
                </a:extLst>
              </a:tr>
              <a:tr h="388093">
                <a:tc>
                  <a:txBody>
                    <a:bodyPr/>
                    <a:lstStyle/>
                    <a:p>
                      <a:pPr>
                        <a:lnSpc>
                          <a:spcPct val="107000"/>
                        </a:lnSpc>
                        <a:spcAft>
                          <a:spcPts val="0"/>
                        </a:spcAft>
                      </a:pPr>
                      <a:r>
                        <a:rPr lang="en-US" sz="2000" dirty="0">
                          <a:effectLst/>
                        </a:rPr>
                        <a:t>Apache Web Server</a:t>
                      </a:r>
                      <a:endParaRPr lang="en-US" sz="20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tc>
                  <a:txBody>
                    <a:bodyPr/>
                    <a:lstStyle/>
                    <a:p>
                      <a:pPr>
                        <a:lnSpc>
                          <a:spcPct val="107000"/>
                        </a:lnSpc>
                        <a:spcAft>
                          <a:spcPts val="0"/>
                        </a:spcAft>
                      </a:pPr>
                      <a:r>
                        <a:rPr lang="en-US" sz="2000" dirty="0">
                          <a:effectLst/>
                        </a:rPr>
                        <a:t>Apache Web Server</a:t>
                      </a:r>
                      <a:endParaRPr lang="en-US" sz="20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extLst>
                  <a:ext uri="{0D108BD9-81ED-4DB2-BD59-A6C34878D82A}">
                    <a16:rowId xmlns:a16="http://schemas.microsoft.com/office/drawing/2014/main" val="3570630137"/>
                  </a:ext>
                </a:extLst>
              </a:tr>
              <a:tr h="388093">
                <a:tc>
                  <a:txBody>
                    <a:bodyPr/>
                    <a:lstStyle/>
                    <a:p>
                      <a:pPr>
                        <a:lnSpc>
                          <a:spcPct val="107000"/>
                        </a:lnSpc>
                        <a:spcAft>
                          <a:spcPts val="0"/>
                        </a:spcAft>
                      </a:pPr>
                      <a:r>
                        <a:rPr lang="en-US" sz="2000">
                          <a:effectLst/>
                        </a:rPr>
                        <a:t>Django Framework</a:t>
                      </a:r>
                      <a:endParaRPr lang="en-US" sz="200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tc>
                  <a:txBody>
                    <a:bodyPr/>
                    <a:lstStyle/>
                    <a:p>
                      <a:pPr>
                        <a:lnSpc>
                          <a:spcPct val="107000"/>
                        </a:lnSpc>
                        <a:spcAft>
                          <a:spcPts val="0"/>
                        </a:spcAft>
                      </a:pPr>
                      <a:r>
                        <a:rPr lang="en-US" sz="2000" dirty="0">
                          <a:effectLst/>
                        </a:rPr>
                        <a:t>Django Framework</a:t>
                      </a:r>
                      <a:endParaRPr lang="en-US" sz="20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extLst>
                  <a:ext uri="{0D108BD9-81ED-4DB2-BD59-A6C34878D82A}">
                    <a16:rowId xmlns:a16="http://schemas.microsoft.com/office/drawing/2014/main" val="1828103793"/>
                  </a:ext>
                </a:extLst>
              </a:tr>
              <a:tr h="388093">
                <a:tc>
                  <a:txBody>
                    <a:bodyPr/>
                    <a:lstStyle/>
                    <a:p>
                      <a:pPr>
                        <a:lnSpc>
                          <a:spcPct val="107000"/>
                        </a:lnSpc>
                        <a:spcAft>
                          <a:spcPts val="0"/>
                        </a:spcAft>
                      </a:pPr>
                      <a:r>
                        <a:rPr lang="en-US" sz="2000">
                          <a:effectLst/>
                        </a:rPr>
                        <a:t>MySQL</a:t>
                      </a:r>
                      <a:endParaRPr lang="en-US" sz="200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tc>
                  <a:txBody>
                    <a:bodyPr/>
                    <a:lstStyle/>
                    <a:p>
                      <a:pPr>
                        <a:lnSpc>
                          <a:spcPct val="107000"/>
                        </a:lnSpc>
                        <a:spcAft>
                          <a:spcPts val="0"/>
                        </a:spcAft>
                      </a:pPr>
                      <a:r>
                        <a:rPr lang="en-US" sz="2000" dirty="0">
                          <a:effectLst/>
                        </a:rPr>
                        <a:t>MySQL</a:t>
                      </a:r>
                      <a:endParaRPr lang="en-US" sz="20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extLst>
                  <a:ext uri="{0D108BD9-81ED-4DB2-BD59-A6C34878D82A}">
                    <a16:rowId xmlns:a16="http://schemas.microsoft.com/office/drawing/2014/main" val="2937308562"/>
                  </a:ext>
                </a:extLst>
              </a:tr>
              <a:tr h="388093">
                <a:tc>
                  <a:txBody>
                    <a:bodyPr/>
                    <a:lstStyle/>
                    <a:p>
                      <a:pPr>
                        <a:lnSpc>
                          <a:spcPct val="107000"/>
                        </a:lnSpc>
                        <a:spcAft>
                          <a:spcPts val="0"/>
                        </a:spcAft>
                      </a:pPr>
                      <a:r>
                        <a:rPr lang="en-US" sz="2000">
                          <a:effectLst/>
                        </a:rPr>
                        <a:t>Bootstrap 5</a:t>
                      </a:r>
                      <a:endParaRPr lang="en-US" sz="200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tc>
                  <a:txBody>
                    <a:bodyPr/>
                    <a:lstStyle/>
                    <a:p>
                      <a:pPr>
                        <a:lnSpc>
                          <a:spcPct val="107000"/>
                        </a:lnSpc>
                        <a:spcAft>
                          <a:spcPts val="0"/>
                        </a:spcAft>
                      </a:pPr>
                      <a:r>
                        <a:rPr lang="en-US" sz="2000" dirty="0">
                          <a:effectLst/>
                        </a:rPr>
                        <a:t>Bootstrap 5</a:t>
                      </a:r>
                      <a:endParaRPr lang="en-US" sz="20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extLst>
                  <a:ext uri="{0D108BD9-81ED-4DB2-BD59-A6C34878D82A}">
                    <a16:rowId xmlns:a16="http://schemas.microsoft.com/office/drawing/2014/main" val="2604949274"/>
                  </a:ext>
                </a:extLst>
              </a:tr>
              <a:tr h="388093">
                <a:tc>
                  <a:txBody>
                    <a:bodyPr/>
                    <a:lstStyle/>
                    <a:p>
                      <a:pPr>
                        <a:lnSpc>
                          <a:spcPct val="107000"/>
                        </a:lnSpc>
                        <a:spcAft>
                          <a:spcPts val="0"/>
                        </a:spcAft>
                      </a:pPr>
                      <a:r>
                        <a:rPr lang="en-US" sz="2000">
                          <a:effectLst/>
                        </a:rPr>
                        <a:t>JavaScript, HTML, CSS</a:t>
                      </a:r>
                      <a:endParaRPr lang="en-US" sz="200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tc>
                  <a:txBody>
                    <a:bodyPr/>
                    <a:lstStyle/>
                    <a:p>
                      <a:pPr>
                        <a:lnSpc>
                          <a:spcPct val="107000"/>
                        </a:lnSpc>
                        <a:spcAft>
                          <a:spcPts val="0"/>
                        </a:spcAft>
                      </a:pPr>
                      <a:r>
                        <a:rPr lang="en-US" sz="2000" dirty="0">
                          <a:effectLst/>
                        </a:rPr>
                        <a:t>JavaScript, HTML, CSS</a:t>
                      </a:r>
                      <a:endParaRPr lang="en-US" sz="2000" dirty="0">
                        <a:effectLst/>
                        <a:latin typeface="Calibri" panose="020F0502020204030204" pitchFamily="34" charset="0"/>
                        <a:ea typeface="Calibri" panose="020F0502020204030204" pitchFamily="34" charset="0"/>
                        <a:cs typeface="DaunPenh" panose="01010101010101010101" pitchFamily="2" charset="0"/>
                      </a:endParaRPr>
                    </a:p>
                  </a:txBody>
                  <a:tcPr marL="68580" marR="68580" marT="0" marB="0"/>
                </a:tc>
                <a:extLst>
                  <a:ext uri="{0D108BD9-81ED-4DB2-BD59-A6C34878D82A}">
                    <a16:rowId xmlns:a16="http://schemas.microsoft.com/office/drawing/2014/main" val="2893558103"/>
                  </a:ext>
                </a:extLst>
              </a:tr>
            </a:tbl>
          </a:graphicData>
        </a:graphic>
      </p:graphicFrame>
    </p:spTree>
    <p:extLst>
      <p:ext uri="{BB962C8B-B14F-4D97-AF65-F5344CB8AC3E}">
        <p14:creationId xmlns:p14="http://schemas.microsoft.com/office/powerpoint/2010/main" val="873523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04E7865-01F8-42DA-9AA3-C43B6B8A6424}"/>
              </a:ext>
            </a:extLst>
          </p:cNvPr>
          <p:cNvSpPr>
            <a:spLocks noGrp="1"/>
          </p:cNvSpPr>
          <p:nvPr>
            <p:ph type="title"/>
          </p:nvPr>
        </p:nvSpPr>
        <p:spPr/>
        <p:txBody>
          <a:bodyPr/>
          <a:lstStyle/>
          <a:p>
            <a:r>
              <a:rPr lang="en-US" dirty="0"/>
              <a:t>Network Analysis</a:t>
            </a:r>
          </a:p>
        </p:txBody>
      </p:sp>
      <p:sp>
        <p:nvSpPr>
          <p:cNvPr id="13" name="Text Placeholder 12">
            <a:extLst>
              <a:ext uri="{FF2B5EF4-FFF2-40B4-BE49-F238E27FC236}">
                <a16:creationId xmlns:a16="http://schemas.microsoft.com/office/drawing/2014/main" id="{6F5FDE36-CF64-410D-8833-9F032A59928E}"/>
              </a:ext>
            </a:extLst>
          </p:cNvPr>
          <p:cNvSpPr>
            <a:spLocks noGrp="1"/>
          </p:cNvSpPr>
          <p:nvPr>
            <p:ph type="body" idx="1"/>
          </p:nvPr>
        </p:nvSpPr>
        <p:spPr/>
        <p:txBody>
          <a:bodyPr/>
          <a:lstStyle/>
          <a:p>
            <a:r>
              <a:rPr lang="en-US" dirty="0"/>
              <a:t>Network Connectivity</a:t>
            </a:r>
          </a:p>
        </p:txBody>
      </p:sp>
      <p:sp>
        <p:nvSpPr>
          <p:cNvPr id="2" name="Date Placeholder 1">
            <a:extLst>
              <a:ext uri="{FF2B5EF4-FFF2-40B4-BE49-F238E27FC236}">
                <a16:creationId xmlns:a16="http://schemas.microsoft.com/office/drawing/2014/main" id="{33717A23-76EC-4255-B6BA-9EAE00E18EDC}"/>
              </a:ext>
            </a:extLst>
          </p:cNvPr>
          <p:cNvSpPr>
            <a:spLocks noGrp="1"/>
          </p:cNvSpPr>
          <p:nvPr>
            <p:ph type="dt" sz="half" idx="10"/>
          </p:nvPr>
        </p:nvSpPr>
        <p:spPr/>
        <p:txBody>
          <a:bodyPr/>
          <a:lstStyle/>
          <a:p>
            <a:r>
              <a:rPr lang="en-US" noProof="0"/>
              <a:t>MM.DD.20XX</a:t>
            </a:r>
            <a:endParaRPr lang="en-US" noProof="0" dirty="0"/>
          </a:p>
        </p:txBody>
      </p:sp>
      <p:sp>
        <p:nvSpPr>
          <p:cNvPr id="3" name="Footer Placeholder 2">
            <a:extLst>
              <a:ext uri="{FF2B5EF4-FFF2-40B4-BE49-F238E27FC236}">
                <a16:creationId xmlns:a16="http://schemas.microsoft.com/office/drawing/2014/main" id="{3E38F870-3DD7-41CA-94CD-EABA6C5F7231}"/>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DB53D72E-6D58-4C49-B3C5-64CA77B3EFAF}"/>
              </a:ext>
            </a:extLst>
          </p:cNvPr>
          <p:cNvSpPr>
            <a:spLocks noGrp="1"/>
          </p:cNvSpPr>
          <p:nvPr>
            <p:ph type="sldNum" sz="quarter" idx="12"/>
          </p:nvPr>
        </p:nvSpPr>
        <p:spPr/>
        <p:txBody>
          <a:bodyPr/>
          <a:lstStyle/>
          <a:p>
            <a:fld id="{8D581BC7-E183-40DB-AC97-C19EA4EB8894}" type="slidenum">
              <a:rPr lang="en-US" noProof="0" smtClean="0"/>
              <a:t>34</a:t>
            </a:fld>
            <a:endParaRPr lang="en-US" noProof="0" dirty="0"/>
          </a:p>
        </p:txBody>
      </p:sp>
      <p:pic>
        <p:nvPicPr>
          <p:cNvPr id="18" name="Picture Placeholder 17">
            <a:extLst>
              <a:ext uri="{FF2B5EF4-FFF2-40B4-BE49-F238E27FC236}">
                <a16:creationId xmlns:a16="http://schemas.microsoft.com/office/drawing/2014/main" id="{1DBAD0B0-4377-49E0-AFC8-051A7ED85DE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3393" b="3393"/>
          <a:stretch>
            <a:fillRect/>
          </a:stretch>
        </p:blipFill>
        <p:spPr>
          <a:xfrm>
            <a:off x="831849" y="859665"/>
            <a:ext cx="2694703" cy="1370188"/>
          </a:xfrm>
        </p:spPr>
      </p:pic>
      <p:sp>
        <p:nvSpPr>
          <p:cNvPr id="15" name="Text Placeholder 14">
            <a:extLst>
              <a:ext uri="{FF2B5EF4-FFF2-40B4-BE49-F238E27FC236}">
                <a16:creationId xmlns:a16="http://schemas.microsoft.com/office/drawing/2014/main" id="{72C438DC-E13E-4B07-B4C7-5ED1361EF7F7}"/>
              </a:ext>
            </a:extLst>
          </p:cNvPr>
          <p:cNvSpPr>
            <a:spLocks noGrp="1"/>
          </p:cNvSpPr>
          <p:nvPr>
            <p:ph type="body" idx="14"/>
          </p:nvPr>
        </p:nvSpPr>
        <p:spPr/>
        <p:txBody>
          <a:bodyPr/>
          <a:lstStyle/>
          <a:p>
            <a:r>
              <a:rPr lang="en-US" dirty="0"/>
              <a:t>As long as our implementation is successful, we will start deploying our server into CAIS domain name. As of right now, the implementation and testing phase are locally run by localhost</a:t>
            </a:r>
          </a:p>
        </p:txBody>
      </p:sp>
      <p:pic>
        <p:nvPicPr>
          <p:cNvPr id="21" name="Picture Placeholder 20">
            <a:extLst>
              <a:ext uri="{FF2B5EF4-FFF2-40B4-BE49-F238E27FC236}">
                <a16:creationId xmlns:a16="http://schemas.microsoft.com/office/drawing/2014/main" id="{4D0A975E-40DE-4272-A925-F1BACC47B971}"/>
              </a:ext>
            </a:extLst>
          </p:cNvPr>
          <p:cNvPicPr>
            <a:picLocks noGrp="1" noChangeAspect="1"/>
          </p:cNvPicPr>
          <p:nvPr>
            <p:ph type="pic" sz="quarter" idx="15"/>
          </p:nvPr>
        </p:nvPicPr>
        <p:blipFill>
          <a:blip r:embed="rId4">
            <a:extLst>
              <a:ext uri="{837473B0-CC2E-450A-ABE3-18F120FF3D39}">
                <a1611:picAttrSrcUrl xmlns:a1611="http://schemas.microsoft.com/office/drawing/2016/11/main" r:id="rId5"/>
              </a:ext>
            </a:extLst>
          </a:blip>
          <a:srcRect l="13589" r="13589"/>
          <a:stretch>
            <a:fillRect/>
          </a:stretch>
        </p:blipFill>
        <p:spPr/>
      </p:pic>
    </p:spTree>
    <p:extLst>
      <p:ext uri="{BB962C8B-B14F-4D97-AF65-F5344CB8AC3E}">
        <p14:creationId xmlns:p14="http://schemas.microsoft.com/office/powerpoint/2010/main" val="3636040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5B01C8-5976-4226-A5B4-B7D387D4C578}"/>
              </a:ext>
            </a:extLst>
          </p:cNvPr>
          <p:cNvSpPr>
            <a:spLocks noGrp="1"/>
          </p:cNvSpPr>
          <p:nvPr>
            <p:ph type="dt" sz="half" idx="10"/>
          </p:nvPr>
        </p:nvSpPr>
        <p:spPr/>
        <p:txBody>
          <a:bodyPr/>
          <a:lstStyle/>
          <a:p>
            <a:r>
              <a:rPr lang="en-US" noProof="0"/>
              <a:t>MM.DD.20XX</a:t>
            </a:r>
            <a:endParaRPr lang="en-US" noProof="0" dirty="0"/>
          </a:p>
        </p:txBody>
      </p:sp>
      <p:sp>
        <p:nvSpPr>
          <p:cNvPr id="5" name="Footer Placeholder 4">
            <a:extLst>
              <a:ext uri="{FF2B5EF4-FFF2-40B4-BE49-F238E27FC236}">
                <a16:creationId xmlns:a16="http://schemas.microsoft.com/office/drawing/2014/main" id="{BD51AE89-016E-448D-835C-D2C635DE72A2}"/>
              </a:ext>
            </a:extLst>
          </p:cNvPr>
          <p:cNvSpPr>
            <a:spLocks noGrp="1"/>
          </p:cNvSpPr>
          <p:nvPr>
            <p:ph type="ftr" sz="quarter" idx="11"/>
          </p:nvPr>
        </p:nvSpPr>
        <p:spPr/>
        <p:txBody>
          <a:bodyPr/>
          <a:lstStyle/>
          <a:p>
            <a:r>
              <a:rPr lang="en-US" noProof="0"/>
              <a:t>ADD A FOOTER</a:t>
            </a:r>
            <a:endParaRPr lang="en-US" noProof="0" dirty="0"/>
          </a:p>
        </p:txBody>
      </p:sp>
      <p:sp>
        <p:nvSpPr>
          <p:cNvPr id="6" name="Slide Number Placeholder 5">
            <a:extLst>
              <a:ext uri="{FF2B5EF4-FFF2-40B4-BE49-F238E27FC236}">
                <a16:creationId xmlns:a16="http://schemas.microsoft.com/office/drawing/2014/main" id="{9D02DDB5-7E66-4094-B543-6BCE125FC62C}"/>
              </a:ext>
            </a:extLst>
          </p:cNvPr>
          <p:cNvSpPr>
            <a:spLocks noGrp="1"/>
          </p:cNvSpPr>
          <p:nvPr>
            <p:ph type="sldNum" sz="quarter" idx="12"/>
          </p:nvPr>
        </p:nvSpPr>
        <p:spPr/>
        <p:txBody>
          <a:bodyPr/>
          <a:lstStyle/>
          <a:p>
            <a:fld id="{8D581BC7-E183-40DB-AC97-C19EA4EB8894}" type="slidenum">
              <a:rPr lang="en-US" noProof="0" smtClean="0"/>
              <a:t>35</a:t>
            </a:fld>
            <a:endParaRPr lang="en-US" noProof="0" dirty="0"/>
          </a:p>
        </p:txBody>
      </p:sp>
      <p:sp>
        <p:nvSpPr>
          <p:cNvPr id="10" name="Title 9">
            <a:extLst>
              <a:ext uri="{FF2B5EF4-FFF2-40B4-BE49-F238E27FC236}">
                <a16:creationId xmlns:a16="http://schemas.microsoft.com/office/drawing/2014/main" id="{D0302A6D-04C0-48DC-846A-C73359B9BA15}"/>
              </a:ext>
            </a:extLst>
          </p:cNvPr>
          <p:cNvSpPr>
            <a:spLocks noGrp="1"/>
          </p:cNvSpPr>
          <p:nvPr>
            <p:ph type="title"/>
          </p:nvPr>
        </p:nvSpPr>
        <p:spPr/>
        <p:txBody>
          <a:bodyPr/>
          <a:lstStyle/>
          <a:p>
            <a:r>
              <a:rPr lang="en-US" dirty="0"/>
              <a:t>Unit Tests</a:t>
            </a:r>
          </a:p>
        </p:txBody>
      </p:sp>
      <p:sp>
        <p:nvSpPr>
          <p:cNvPr id="2" name="Picture Placeholder 1">
            <a:extLst>
              <a:ext uri="{FF2B5EF4-FFF2-40B4-BE49-F238E27FC236}">
                <a16:creationId xmlns:a16="http://schemas.microsoft.com/office/drawing/2014/main" id="{97C82B97-16BB-4BD8-9F41-9C0EDF965B9F}"/>
              </a:ext>
            </a:extLst>
          </p:cNvPr>
          <p:cNvSpPr>
            <a:spLocks noGrp="1"/>
          </p:cNvSpPr>
          <p:nvPr>
            <p:ph type="pic" sz="quarter" idx="13"/>
          </p:nvPr>
        </p:nvSpPr>
        <p:spPr/>
      </p:sp>
      <p:sp>
        <p:nvSpPr>
          <p:cNvPr id="3" name="Text Placeholder 2">
            <a:extLst>
              <a:ext uri="{FF2B5EF4-FFF2-40B4-BE49-F238E27FC236}">
                <a16:creationId xmlns:a16="http://schemas.microsoft.com/office/drawing/2014/main" id="{9B848A54-877E-49C1-8B04-4166FBB83DCC}"/>
              </a:ext>
            </a:extLst>
          </p:cNvPr>
          <p:cNvSpPr>
            <a:spLocks noGrp="1"/>
          </p:cNvSpPr>
          <p:nvPr>
            <p:ph type="body" idx="29"/>
          </p:nvPr>
        </p:nvSpPr>
        <p:spPr/>
        <p:txBody>
          <a:bodyPr/>
          <a:lstStyle/>
          <a:p>
            <a:r>
              <a:rPr lang="en-US" dirty="0"/>
              <a:t>User Login</a:t>
            </a:r>
          </a:p>
        </p:txBody>
      </p:sp>
      <p:sp>
        <p:nvSpPr>
          <p:cNvPr id="7" name="Text Placeholder 6">
            <a:extLst>
              <a:ext uri="{FF2B5EF4-FFF2-40B4-BE49-F238E27FC236}">
                <a16:creationId xmlns:a16="http://schemas.microsoft.com/office/drawing/2014/main" id="{1A445D57-E8A8-4EDA-9CAE-96A1264CA866}"/>
              </a:ext>
            </a:extLst>
          </p:cNvPr>
          <p:cNvSpPr>
            <a:spLocks noGrp="1"/>
          </p:cNvSpPr>
          <p:nvPr>
            <p:ph type="body" idx="31"/>
          </p:nvPr>
        </p:nvSpPr>
        <p:spPr/>
        <p:txBody>
          <a:bodyPr/>
          <a:lstStyle/>
          <a:p>
            <a:r>
              <a:rPr lang="en-US" dirty="0"/>
              <a:t>User Logout</a:t>
            </a:r>
          </a:p>
        </p:txBody>
      </p:sp>
      <p:pic>
        <p:nvPicPr>
          <p:cNvPr id="14" name="Content Placeholder 13">
            <a:extLst>
              <a:ext uri="{FF2B5EF4-FFF2-40B4-BE49-F238E27FC236}">
                <a16:creationId xmlns:a16="http://schemas.microsoft.com/office/drawing/2014/main" id="{80F9B9A5-4369-4B64-843B-B7FC6133AD0E}"/>
              </a:ext>
            </a:extLst>
          </p:cNvPr>
          <p:cNvPicPr>
            <a:picLocks noGrp="1" noChangeAspect="1"/>
          </p:cNvPicPr>
          <p:nvPr>
            <p:ph sz="quarter" idx="32"/>
          </p:nvPr>
        </p:nvPicPr>
        <p:blipFill>
          <a:blip r:embed="rId2"/>
          <a:stretch>
            <a:fillRect/>
          </a:stretch>
        </p:blipFill>
        <p:spPr>
          <a:xfrm>
            <a:off x="988936" y="2524125"/>
            <a:ext cx="4599141" cy="2935288"/>
          </a:xfrm>
          <a:prstGeom prst="rect">
            <a:avLst/>
          </a:prstGeom>
        </p:spPr>
      </p:pic>
      <p:pic>
        <p:nvPicPr>
          <p:cNvPr id="15" name="Content Placeholder 14">
            <a:extLst>
              <a:ext uri="{FF2B5EF4-FFF2-40B4-BE49-F238E27FC236}">
                <a16:creationId xmlns:a16="http://schemas.microsoft.com/office/drawing/2014/main" id="{EA628806-BA8F-4AA9-BFB5-EB4315456A75}"/>
              </a:ext>
            </a:extLst>
          </p:cNvPr>
          <p:cNvPicPr>
            <a:picLocks noGrp="1" noChangeAspect="1"/>
          </p:cNvPicPr>
          <p:nvPr>
            <p:ph sz="quarter" idx="33"/>
          </p:nvPr>
        </p:nvPicPr>
        <p:blipFill>
          <a:blip r:embed="rId3"/>
          <a:stretch>
            <a:fillRect/>
          </a:stretch>
        </p:blipFill>
        <p:spPr>
          <a:xfrm>
            <a:off x="6096000" y="2642765"/>
            <a:ext cx="4970463" cy="2698007"/>
          </a:xfrm>
          <a:prstGeom prst="rect">
            <a:avLst/>
          </a:prstGeom>
        </p:spPr>
      </p:pic>
    </p:spTree>
    <p:extLst>
      <p:ext uri="{BB962C8B-B14F-4D97-AF65-F5344CB8AC3E}">
        <p14:creationId xmlns:p14="http://schemas.microsoft.com/office/powerpoint/2010/main" val="526674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0302A6D-04C0-48DC-846A-C73359B9BA15}"/>
              </a:ext>
            </a:extLst>
          </p:cNvPr>
          <p:cNvSpPr>
            <a:spLocks noGrp="1"/>
          </p:cNvSpPr>
          <p:nvPr>
            <p:ph type="title"/>
          </p:nvPr>
        </p:nvSpPr>
        <p:spPr/>
        <p:txBody>
          <a:bodyPr/>
          <a:lstStyle/>
          <a:p>
            <a:r>
              <a:rPr lang="en-US" dirty="0"/>
              <a:t>Integration Test</a:t>
            </a:r>
          </a:p>
        </p:txBody>
      </p:sp>
      <p:sp>
        <p:nvSpPr>
          <p:cNvPr id="2" name="Text Placeholder 1">
            <a:extLst>
              <a:ext uri="{FF2B5EF4-FFF2-40B4-BE49-F238E27FC236}">
                <a16:creationId xmlns:a16="http://schemas.microsoft.com/office/drawing/2014/main" id="{DB71FAE2-EC18-4C79-B575-B86E9E5870B2}"/>
              </a:ext>
            </a:extLst>
          </p:cNvPr>
          <p:cNvSpPr>
            <a:spLocks noGrp="1"/>
          </p:cNvSpPr>
          <p:nvPr>
            <p:ph type="body" idx="1"/>
          </p:nvPr>
        </p:nvSpPr>
        <p:spPr/>
        <p:txBody>
          <a:bodyPr/>
          <a:lstStyle/>
          <a:p>
            <a:r>
              <a:rPr lang="en-US" dirty="0"/>
              <a:t>Hierarchy level of Integration Test </a:t>
            </a:r>
          </a:p>
        </p:txBody>
      </p:sp>
      <p:sp>
        <p:nvSpPr>
          <p:cNvPr id="4" name="Date Placeholder 3">
            <a:extLst>
              <a:ext uri="{FF2B5EF4-FFF2-40B4-BE49-F238E27FC236}">
                <a16:creationId xmlns:a16="http://schemas.microsoft.com/office/drawing/2014/main" id="{565B01C8-5976-4226-A5B4-B7D387D4C578}"/>
              </a:ext>
            </a:extLst>
          </p:cNvPr>
          <p:cNvSpPr>
            <a:spLocks noGrp="1"/>
          </p:cNvSpPr>
          <p:nvPr>
            <p:ph type="dt" sz="half" idx="10"/>
          </p:nvPr>
        </p:nvSpPr>
        <p:spPr/>
        <p:txBody>
          <a:bodyPr/>
          <a:lstStyle/>
          <a:p>
            <a:r>
              <a:rPr lang="en-US" noProof="0"/>
              <a:t>MM.DD.20XX</a:t>
            </a:r>
            <a:endParaRPr lang="en-US" noProof="0" dirty="0"/>
          </a:p>
        </p:txBody>
      </p:sp>
      <p:sp>
        <p:nvSpPr>
          <p:cNvPr id="5" name="Footer Placeholder 4">
            <a:extLst>
              <a:ext uri="{FF2B5EF4-FFF2-40B4-BE49-F238E27FC236}">
                <a16:creationId xmlns:a16="http://schemas.microsoft.com/office/drawing/2014/main" id="{BD51AE89-016E-448D-835C-D2C635DE72A2}"/>
              </a:ext>
            </a:extLst>
          </p:cNvPr>
          <p:cNvSpPr>
            <a:spLocks noGrp="1"/>
          </p:cNvSpPr>
          <p:nvPr>
            <p:ph type="ftr" sz="quarter" idx="11"/>
          </p:nvPr>
        </p:nvSpPr>
        <p:spPr/>
        <p:txBody>
          <a:bodyPr/>
          <a:lstStyle/>
          <a:p>
            <a:r>
              <a:rPr lang="en-US" noProof="0"/>
              <a:t>ADD A FOOTER</a:t>
            </a:r>
            <a:endParaRPr lang="en-US" noProof="0" dirty="0"/>
          </a:p>
        </p:txBody>
      </p:sp>
      <p:sp>
        <p:nvSpPr>
          <p:cNvPr id="6" name="Slide Number Placeholder 5">
            <a:extLst>
              <a:ext uri="{FF2B5EF4-FFF2-40B4-BE49-F238E27FC236}">
                <a16:creationId xmlns:a16="http://schemas.microsoft.com/office/drawing/2014/main" id="{9D02DDB5-7E66-4094-B543-6BCE125FC62C}"/>
              </a:ext>
            </a:extLst>
          </p:cNvPr>
          <p:cNvSpPr>
            <a:spLocks noGrp="1"/>
          </p:cNvSpPr>
          <p:nvPr>
            <p:ph type="sldNum" sz="quarter" idx="12"/>
          </p:nvPr>
        </p:nvSpPr>
        <p:spPr/>
        <p:txBody>
          <a:bodyPr/>
          <a:lstStyle/>
          <a:p>
            <a:fld id="{8D581BC7-E183-40DB-AC97-C19EA4EB8894}" type="slidenum">
              <a:rPr lang="en-US" noProof="0" smtClean="0"/>
              <a:t>36</a:t>
            </a:fld>
            <a:endParaRPr lang="en-US" noProof="0" dirty="0"/>
          </a:p>
        </p:txBody>
      </p:sp>
      <p:sp>
        <p:nvSpPr>
          <p:cNvPr id="3" name="Picture Placeholder 2">
            <a:extLst>
              <a:ext uri="{FF2B5EF4-FFF2-40B4-BE49-F238E27FC236}">
                <a16:creationId xmlns:a16="http://schemas.microsoft.com/office/drawing/2014/main" id="{C9FAA03D-F430-48E4-BAC8-75963885E4E5}"/>
              </a:ext>
            </a:extLst>
          </p:cNvPr>
          <p:cNvSpPr>
            <a:spLocks noGrp="1"/>
          </p:cNvSpPr>
          <p:nvPr>
            <p:ph type="pic" sz="quarter" idx="13"/>
          </p:nvPr>
        </p:nvSpPr>
        <p:spPr/>
      </p:sp>
      <p:sp>
        <p:nvSpPr>
          <p:cNvPr id="7" name="Text Placeholder 6">
            <a:extLst>
              <a:ext uri="{FF2B5EF4-FFF2-40B4-BE49-F238E27FC236}">
                <a16:creationId xmlns:a16="http://schemas.microsoft.com/office/drawing/2014/main" id="{60467C1F-AD9D-47EC-9C9A-635582E494CD}"/>
              </a:ext>
            </a:extLst>
          </p:cNvPr>
          <p:cNvSpPr>
            <a:spLocks noGrp="1"/>
          </p:cNvSpPr>
          <p:nvPr>
            <p:ph type="body" idx="14"/>
          </p:nvPr>
        </p:nvSpPr>
        <p:spPr/>
        <p:txBody>
          <a:bodyPr/>
          <a:lstStyle/>
          <a:p>
            <a:r>
              <a:rPr lang="en-US" dirty="0"/>
              <a:t>The developer chose to use the top-down integration test method. This involves the testing from the highest-level modules and testing their subsequent lower-level modules</a:t>
            </a:r>
          </a:p>
        </p:txBody>
      </p:sp>
      <p:pic>
        <p:nvPicPr>
          <p:cNvPr id="18" name="Picture 17">
            <a:extLst>
              <a:ext uri="{FF2B5EF4-FFF2-40B4-BE49-F238E27FC236}">
                <a16:creationId xmlns:a16="http://schemas.microsoft.com/office/drawing/2014/main" id="{E8D5CC6A-C62D-4F8D-88EE-0A61CD451B0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25216" y="1256064"/>
            <a:ext cx="6172200" cy="3703320"/>
          </a:xfrm>
          <a:prstGeom prst="rect">
            <a:avLst/>
          </a:prstGeom>
          <a:noFill/>
          <a:ln>
            <a:noFill/>
          </a:ln>
        </p:spPr>
      </p:pic>
    </p:spTree>
    <p:extLst>
      <p:ext uri="{BB962C8B-B14F-4D97-AF65-F5344CB8AC3E}">
        <p14:creationId xmlns:p14="http://schemas.microsoft.com/office/powerpoint/2010/main" val="1163748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5B01C8-5976-4226-A5B4-B7D387D4C578}"/>
              </a:ext>
            </a:extLst>
          </p:cNvPr>
          <p:cNvSpPr>
            <a:spLocks noGrp="1"/>
          </p:cNvSpPr>
          <p:nvPr>
            <p:ph type="dt" sz="half" idx="10"/>
          </p:nvPr>
        </p:nvSpPr>
        <p:spPr/>
        <p:txBody>
          <a:bodyPr/>
          <a:lstStyle/>
          <a:p>
            <a:r>
              <a:rPr lang="en-US" noProof="0"/>
              <a:t>MM.DD.20XX</a:t>
            </a:r>
            <a:endParaRPr lang="en-US" noProof="0" dirty="0"/>
          </a:p>
        </p:txBody>
      </p:sp>
      <p:sp>
        <p:nvSpPr>
          <p:cNvPr id="5" name="Footer Placeholder 4">
            <a:extLst>
              <a:ext uri="{FF2B5EF4-FFF2-40B4-BE49-F238E27FC236}">
                <a16:creationId xmlns:a16="http://schemas.microsoft.com/office/drawing/2014/main" id="{BD51AE89-016E-448D-835C-D2C635DE72A2}"/>
              </a:ext>
            </a:extLst>
          </p:cNvPr>
          <p:cNvSpPr>
            <a:spLocks noGrp="1"/>
          </p:cNvSpPr>
          <p:nvPr>
            <p:ph type="ftr" sz="quarter" idx="11"/>
          </p:nvPr>
        </p:nvSpPr>
        <p:spPr/>
        <p:txBody>
          <a:bodyPr/>
          <a:lstStyle/>
          <a:p>
            <a:r>
              <a:rPr lang="en-US" noProof="0"/>
              <a:t>ADD A FOOTER</a:t>
            </a:r>
            <a:endParaRPr lang="en-US" noProof="0" dirty="0"/>
          </a:p>
        </p:txBody>
      </p:sp>
      <p:sp>
        <p:nvSpPr>
          <p:cNvPr id="6" name="Slide Number Placeholder 5">
            <a:extLst>
              <a:ext uri="{FF2B5EF4-FFF2-40B4-BE49-F238E27FC236}">
                <a16:creationId xmlns:a16="http://schemas.microsoft.com/office/drawing/2014/main" id="{9D02DDB5-7E66-4094-B543-6BCE125FC62C}"/>
              </a:ext>
            </a:extLst>
          </p:cNvPr>
          <p:cNvSpPr>
            <a:spLocks noGrp="1"/>
          </p:cNvSpPr>
          <p:nvPr>
            <p:ph type="sldNum" sz="quarter" idx="12"/>
          </p:nvPr>
        </p:nvSpPr>
        <p:spPr/>
        <p:txBody>
          <a:bodyPr/>
          <a:lstStyle/>
          <a:p>
            <a:fld id="{8D581BC7-E183-40DB-AC97-C19EA4EB8894}" type="slidenum">
              <a:rPr lang="en-US" noProof="0" smtClean="0"/>
              <a:t>37</a:t>
            </a:fld>
            <a:endParaRPr lang="en-US" noProof="0" dirty="0"/>
          </a:p>
        </p:txBody>
      </p:sp>
      <p:sp>
        <p:nvSpPr>
          <p:cNvPr id="10" name="Title 9">
            <a:extLst>
              <a:ext uri="{FF2B5EF4-FFF2-40B4-BE49-F238E27FC236}">
                <a16:creationId xmlns:a16="http://schemas.microsoft.com/office/drawing/2014/main" id="{D0302A6D-04C0-48DC-846A-C73359B9BA15}"/>
              </a:ext>
            </a:extLst>
          </p:cNvPr>
          <p:cNvSpPr>
            <a:spLocks noGrp="1"/>
          </p:cNvSpPr>
          <p:nvPr>
            <p:ph type="title"/>
          </p:nvPr>
        </p:nvSpPr>
        <p:spPr/>
        <p:txBody>
          <a:bodyPr/>
          <a:lstStyle/>
          <a:p>
            <a:r>
              <a:rPr lang="en-US" dirty="0"/>
              <a:t>Conclusion</a:t>
            </a:r>
          </a:p>
        </p:txBody>
      </p:sp>
      <p:sp>
        <p:nvSpPr>
          <p:cNvPr id="2" name="Text Placeholder 1">
            <a:extLst>
              <a:ext uri="{FF2B5EF4-FFF2-40B4-BE49-F238E27FC236}">
                <a16:creationId xmlns:a16="http://schemas.microsoft.com/office/drawing/2014/main" id="{F07DE037-12A7-4182-9ADB-5FD901E108A6}"/>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F482311E-371B-4129-9F8A-BB5273F2CCB0}"/>
              </a:ext>
            </a:extLst>
          </p:cNvPr>
          <p:cNvSpPr>
            <a:spLocks noGrp="1"/>
          </p:cNvSpPr>
          <p:nvPr>
            <p:ph type="body" idx="14"/>
          </p:nvPr>
        </p:nvSpPr>
        <p:spPr/>
        <p:txBody>
          <a:bodyPr/>
          <a:lstStyle/>
          <a:p>
            <a:r>
              <a:rPr lang="en-US" dirty="0"/>
              <a:t>There are many attempts, backups, recoveries, and re-installation of these whole process just for developers to build up a familiarity with the Django framework, its relativity syntax and functional algorithms</a:t>
            </a:r>
          </a:p>
        </p:txBody>
      </p:sp>
      <p:sp>
        <p:nvSpPr>
          <p:cNvPr id="8" name="Text Placeholder 7">
            <a:extLst>
              <a:ext uri="{FF2B5EF4-FFF2-40B4-BE49-F238E27FC236}">
                <a16:creationId xmlns:a16="http://schemas.microsoft.com/office/drawing/2014/main" id="{7232DCC2-292B-480F-822B-F9A07899D6EE}"/>
              </a:ext>
            </a:extLst>
          </p:cNvPr>
          <p:cNvSpPr>
            <a:spLocks noGrp="1"/>
          </p:cNvSpPr>
          <p:nvPr>
            <p:ph type="body" idx="16"/>
          </p:nvPr>
        </p:nvSpPr>
        <p:spPr/>
        <p:txBody>
          <a:bodyPr/>
          <a:lstStyle/>
          <a:p>
            <a:r>
              <a:rPr lang="en-US" dirty="0"/>
              <a:t>Debugging</a:t>
            </a:r>
          </a:p>
        </p:txBody>
      </p:sp>
      <p:sp>
        <p:nvSpPr>
          <p:cNvPr id="9" name="Text Placeholder 8">
            <a:extLst>
              <a:ext uri="{FF2B5EF4-FFF2-40B4-BE49-F238E27FC236}">
                <a16:creationId xmlns:a16="http://schemas.microsoft.com/office/drawing/2014/main" id="{C24AB50B-8000-4DF0-B08C-7C2F3EA4A355}"/>
              </a:ext>
            </a:extLst>
          </p:cNvPr>
          <p:cNvSpPr>
            <a:spLocks noGrp="1"/>
          </p:cNvSpPr>
          <p:nvPr>
            <p:ph type="body" sz="quarter" idx="26"/>
          </p:nvPr>
        </p:nvSpPr>
        <p:spPr/>
        <p:txBody>
          <a:bodyPr/>
          <a:lstStyle/>
          <a:p>
            <a:endParaRPr lang="en-US"/>
          </a:p>
        </p:txBody>
      </p:sp>
      <p:sp>
        <p:nvSpPr>
          <p:cNvPr id="14" name="Text Placeholder 13">
            <a:extLst>
              <a:ext uri="{FF2B5EF4-FFF2-40B4-BE49-F238E27FC236}">
                <a16:creationId xmlns:a16="http://schemas.microsoft.com/office/drawing/2014/main" id="{522916DF-3AA2-488F-AA71-94F4EE45E0DC}"/>
              </a:ext>
            </a:extLst>
          </p:cNvPr>
          <p:cNvSpPr>
            <a:spLocks noGrp="1"/>
          </p:cNvSpPr>
          <p:nvPr>
            <p:ph type="body" idx="27"/>
          </p:nvPr>
        </p:nvSpPr>
        <p:spPr/>
        <p:txBody>
          <a:bodyPr>
            <a:normAutofit fontScale="92500"/>
          </a:bodyPr>
          <a:lstStyle/>
          <a:p>
            <a:r>
              <a:rPr lang="en-US" dirty="0"/>
              <a:t>Education system are springing world-widely across the globe, admission system is not the first breakthrough in this case. There are many types of school system that are relatively available online including the sales of these web, mobile, desktop, and server application.</a:t>
            </a:r>
          </a:p>
        </p:txBody>
      </p:sp>
      <p:sp>
        <p:nvSpPr>
          <p:cNvPr id="15" name="Text Placeholder 14">
            <a:extLst>
              <a:ext uri="{FF2B5EF4-FFF2-40B4-BE49-F238E27FC236}">
                <a16:creationId xmlns:a16="http://schemas.microsoft.com/office/drawing/2014/main" id="{0838C819-CF28-48ED-9311-7DBD84A137D7}"/>
              </a:ext>
            </a:extLst>
          </p:cNvPr>
          <p:cNvSpPr>
            <a:spLocks noGrp="1"/>
          </p:cNvSpPr>
          <p:nvPr>
            <p:ph type="body" sz="quarter" idx="28"/>
          </p:nvPr>
        </p:nvSpPr>
        <p:spPr/>
        <p:txBody>
          <a:bodyPr/>
          <a:lstStyle/>
          <a:p>
            <a:endParaRPr lang="en-US"/>
          </a:p>
        </p:txBody>
      </p:sp>
      <p:sp>
        <p:nvSpPr>
          <p:cNvPr id="16" name="Text Placeholder 15">
            <a:extLst>
              <a:ext uri="{FF2B5EF4-FFF2-40B4-BE49-F238E27FC236}">
                <a16:creationId xmlns:a16="http://schemas.microsoft.com/office/drawing/2014/main" id="{47D88409-5231-4317-81C5-7B4A3C6AB6DD}"/>
              </a:ext>
            </a:extLst>
          </p:cNvPr>
          <p:cNvSpPr>
            <a:spLocks noGrp="1"/>
          </p:cNvSpPr>
          <p:nvPr>
            <p:ph type="body" idx="29"/>
          </p:nvPr>
        </p:nvSpPr>
        <p:spPr/>
        <p:txBody>
          <a:bodyPr/>
          <a:lstStyle/>
          <a:p>
            <a:r>
              <a:rPr lang="en-US" dirty="0"/>
              <a:t>Code Development  </a:t>
            </a:r>
          </a:p>
        </p:txBody>
      </p:sp>
      <p:sp>
        <p:nvSpPr>
          <p:cNvPr id="17" name="Text Placeholder 16">
            <a:extLst>
              <a:ext uri="{FF2B5EF4-FFF2-40B4-BE49-F238E27FC236}">
                <a16:creationId xmlns:a16="http://schemas.microsoft.com/office/drawing/2014/main" id="{FC9B998F-00FD-45A2-98FB-57E50F2918EE}"/>
              </a:ext>
            </a:extLst>
          </p:cNvPr>
          <p:cNvSpPr>
            <a:spLocks noGrp="1"/>
          </p:cNvSpPr>
          <p:nvPr>
            <p:ph type="body" idx="30"/>
          </p:nvPr>
        </p:nvSpPr>
        <p:spPr/>
        <p:txBody>
          <a:bodyPr/>
          <a:lstStyle/>
          <a:p>
            <a:r>
              <a:rPr lang="en-US" dirty="0"/>
              <a:t>It is hard to stay focus when you’re doing many things at the same time or regardless of prioritization</a:t>
            </a:r>
          </a:p>
        </p:txBody>
      </p:sp>
      <p:sp>
        <p:nvSpPr>
          <p:cNvPr id="18" name="Text Placeholder 17">
            <a:extLst>
              <a:ext uri="{FF2B5EF4-FFF2-40B4-BE49-F238E27FC236}">
                <a16:creationId xmlns:a16="http://schemas.microsoft.com/office/drawing/2014/main" id="{A1D55ED4-F1D3-40AD-BB35-E4BD832E5583}"/>
              </a:ext>
            </a:extLst>
          </p:cNvPr>
          <p:cNvSpPr>
            <a:spLocks noGrp="1"/>
          </p:cNvSpPr>
          <p:nvPr>
            <p:ph type="body" sz="quarter" idx="31"/>
          </p:nvPr>
        </p:nvSpPr>
        <p:spPr/>
        <p:txBody>
          <a:bodyPr/>
          <a:lstStyle/>
          <a:p>
            <a:endParaRPr lang="en-US"/>
          </a:p>
        </p:txBody>
      </p:sp>
      <p:sp>
        <p:nvSpPr>
          <p:cNvPr id="19" name="Text Placeholder 18">
            <a:extLst>
              <a:ext uri="{FF2B5EF4-FFF2-40B4-BE49-F238E27FC236}">
                <a16:creationId xmlns:a16="http://schemas.microsoft.com/office/drawing/2014/main" id="{FDBA5150-6561-438C-AA2F-9A8790155625}"/>
              </a:ext>
            </a:extLst>
          </p:cNvPr>
          <p:cNvSpPr>
            <a:spLocks noGrp="1"/>
          </p:cNvSpPr>
          <p:nvPr>
            <p:ph type="body" idx="32"/>
          </p:nvPr>
        </p:nvSpPr>
        <p:spPr/>
        <p:txBody>
          <a:bodyPr/>
          <a:lstStyle/>
          <a:p>
            <a:r>
              <a:rPr lang="en-US" dirty="0"/>
              <a:t>Time Management</a:t>
            </a:r>
          </a:p>
        </p:txBody>
      </p:sp>
    </p:spTree>
    <p:extLst>
      <p:ext uri="{BB962C8B-B14F-4D97-AF65-F5344CB8AC3E}">
        <p14:creationId xmlns:p14="http://schemas.microsoft.com/office/powerpoint/2010/main" val="1110075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5B01C8-5976-4226-A5B4-B7D387D4C578}"/>
              </a:ext>
            </a:extLst>
          </p:cNvPr>
          <p:cNvSpPr>
            <a:spLocks noGrp="1"/>
          </p:cNvSpPr>
          <p:nvPr>
            <p:ph type="dt" sz="half" idx="10"/>
          </p:nvPr>
        </p:nvSpPr>
        <p:spPr/>
        <p:txBody>
          <a:bodyPr/>
          <a:lstStyle/>
          <a:p>
            <a:r>
              <a:rPr lang="en-US" noProof="0"/>
              <a:t>MM.DD.20XX</a:t>
            </a:r>
            <a:endParaRPr lang="en-US" noProof="0" dirty="0"/>
          </a:p>
        </p:txBody>
      </p:sp>
      <p:sp>
        <p:nvSpPr>
          <p:cNvPr id="5" name="Footer Placeholder 4">
            <a:extLst>
              <a:ext uri="{FF2B5EF4-FFF2-40B4-BE49-F238E27FC236}">
                <a16:creationId xmlns:a16="http://schemas.microsoft.com/office/drawing/2014/main" id="{BD51AE89-016E-448D-835C-D2C635DE72A2}"/>
              </a:ext>
            </a:extLst>
          </p:cNvPr>
          <p:cNvSpPr>
            <a:spLocks noGrp="1"/>
          </p:cNvSpPr>
          <p:nvPr>
            <p:ph type="ftr" sz="quarter" idx="11"/>
          </p:nvPr>
        </p:nvSpPr>
        <p:spPr/>
        <p:txBody>
          <a:bodyPr/>
          <a:lstStyle/>
          <a:p>
            <a:r>
              <a:rPr lang="en-US" noProof="0"/>
              <a:t>ADD A FOOTER</a:t>
            </a:r>
            <a:endParaRPr lang="en-US" noProof="0" dirty="0"/>
          </a:p>
        </p:txBody>
      </p:sp>
      <p:sp>
        <p:nvSpPr>
          <p:cNvPr id="6" name="Slide Number Placeholder 5">
            <a:extLst>
              <a:ext uri="{FF2B5EF4-FFF2-40B4-BE49-F238E27FC236}">
                <a16:creationId xmlns:a16="http://schemas.microsoft.com/office/drawing/2014/main" id="{9D02DDB5-7E66-4094-B543-6BCE125FC62C}"/>
              </a:ext>
            </a:extLst>
          </p:cNvPr>
          <p:cNvSpPr>
            <a:spLocks noGrp="1"/>
          </p:cNvSpPr>
          <p:nvPr>
            <p:ph type="sldNum" sz="quarter" idx="12"/>
          </p:nvPr>
        </p:nvSpPr>
        <p:spPr/>
        <p:txBody>
          <a:bodyPr/>
          <a:lstStyle/>
          <a:p>
            <a:fld id="{8D581BC7-E183-40DB-AC97-C19EA4EB8894}" type="slidenum">
              <a:rPr lang="en-US" noProof="0" smtClean="0"/>
              <a:t>38</a:t>
            </a:fld>
            <a:endParaRPr lang="en-US" noProof="0" dirty="0"/>
          </a:p>
        </p:txBody>
      </p:sp>
      <p:sp>
        <p:nvSpPr>
          <p:cNvPr id="10" name="Title 9">
            <a:extLst>
              <a:ext uri="{FF2B5EF4-FFF2-40B4-BE49-F238E27FC236}">
                <a16:creationId xmlns:a16="http://schemas.microsoft.com/office/drawing/2014/main" id="{D0302A6D-04C0-48DC-846A-C73359B9BA15}"/>
              </a:ext>
            </a:extLst>
          </p:cNvPr>
          <p:cNvSpPr>
            <a:spLocks noGrp="1"/>
          </p:cNvSpPr>
          <p:nvPr>
            <p:ph type="title"/>
          </p:nvPr>
        </p:nvSpPr>
        <p:spPr/>
        <p:txBody>
          <a:bodyPr>
            <a:normAutofit/>
          </a:bodyPr>
          <a:lstStyle/>
          <a:p>
            <a:r>
              <a:rPr lang="en-US" dirty="0"/>
              <a:t>Future Works</a:t>
            </a:r>
          </a:p>
        </p:txBody>
      </p:sp>
      <p:sp>
        <p:nvSpPr>
          <p:cNvPr id="23" name="Text Placeholder 22">
            <a:extLst>
              <a:ext uri="{FF2B5EF4-FFF2-40B4-BE49-F238E27FC236}">
                <a16:creationId xmlns:a16="http://schemas.microsoft.com/office/drawing/2014/main" id="{70EF39E3-4916-4065-BDA7-E65DA177DCAF}"/>
              </a:ext>
            </a:extLst>
          </p:cNvPr>
          <p:cNvSpPr>
            <a:spLocks noGrp="1"/>
          </p:cNvSpPr>
          <p:nvPr>
            <p:ph type="body" idx="1"/>
          </p:nvPr>
        </p:nvSpPr>
        <p:spPr/>
        <p:txBody>
          <a:bodyPr/>
          <a:lstStyle/>
          <a:p>
            <a:endParaRPr lang="en-US"/>
          </a:p>
        </p:txBody>
      </p:sp>
      <p:sp>
        <p:nvSpPr>
          <p:cNvPr id="25" name="Text Placeholder 24">
            <a:extLst>
              <a:ext uri="{FF2B5EF4-FFF2-40B4-BE49-F238E27FC236}">
                <a16:creationId xmlns:a16="http://schemas.microsoft.com/office/drawing/2014/main" id="{45AC7F4C-BFCB-4244-BF7F-5DFCA58A3F1E}"/>
              </a:ext>
            </a:extLst>
          </p:cNvPr>
          <p:cNvSpPr>
            <a:spLocks noGrp="1"/>
          </p:cNvSpPr>
          <p:nvPr>
            <p:ph type="body" idx="14"/>
          </p:nvPr>
        </p:nvSpPr>
        <p:spPr>
          <a:xfrm>
            <a:off x="1958968" y="3372939"/>
            <a:ext cx="2297722" cy="665238"/>
          </a:xfrm>
        </p:spPr>
        <p:txBody>
          <a:bodyPr>
            <a:normAutofit fontScale="77500" lnSpcReduction="20000"/>
          </a:bodyPr>
          <a:lstStyle/>
          <a:p>
            <a:r>
              <a:rPr lang="en-US" dirty="0"/>
              <a:t>more responsive user-friendly screening, simplicity display, and the clarity of object like texts and buttons</a:t>
            </a:r>
          </a:p>
        </p:txBody>
      </p:sp>
      <p:sp>
        <p:nvSpPr>
          <p:cNvPr id="26" name="Text Placeholder 25">
            <a:extLst>
              <a:ext uri="{FF2B5EF4-FFF2-40B4-BE49-F238E27FC236}">
                <a16:creationId xmlns:a16="http://schemas.microsoft.com/office/drawing/2014/main" id="{8F7D9149-92A2-4376-B801-357C2A9C51A9}"/>
              </a:ext>
            </a:extLst>
          </p:cNvPr>
          <p:cNvSpPr>
            <a:spLocks noGrp="1"/>
          </p:cNvSpPr>
          <p:nvPr>
            <p:ph type="body" idx="16"/>
          </p:nvPr>
        </p:nvSpPr>
        <p:spPr/>
        <p:txBody>
          <a:bodyPr>
            <a:normAutofit/>
          </a:bodyPr>
          <a:lstStyle/>
          <a:p>
            <a:r>
              <a:rPr lang="en-US" sz="1600" dirty="0"/>
              <a:t>Better GUI </a:t>
            </a:r>
          </a:p>
        </p:txBody>
      </p:sp>
      <p:pic>
        <p:nvPicPr>
          <p:cNvPr id="48" name="Picture Placeholder 47">
            <a:extLst>
              <a:ext uri="{FF2B5EF4-FFF2-40B4-BE49-F238E27FC236}">
                <a16:creationId xmlns:a16="http://schemas.microsoft.com/office/drawing/2014/main" id="{EDB38764-161C-4452-A790-F0F172133AB0}"/>
              </a:ext>
            </a:extLst>
          </p:cNvPr>
          <p:cNvPicPr>
            <a:picLocks noGrp="1" noChangeAspect="1"/>
          </p:cNvPicPr>
          <p:nvPr>
            <p:ph type="pic" sz="quarter" idx="33"/>
          </p:nvPr>
        </p:nvPicPr>
        <p:blipFill>
          <a:blip r:embed="rId2"/>
          <a:srcRect/>
          <a:stretch>
            <a:fillRect/>
          </a:stretch>
        </p:blipFill>
        <p:spPr/>
      </p:pic>
      <p:sp>
        <p:nvSpPr>
          <p:cNvPr id="28" name="Text Placeholder 27">
            <a:extLst>
              <a:ext uri="{FF2B5EF4-FFF2-40B4-BE49-F238E27FC236}">
                <a16:creationId xmlns:a16="http://schemas.microsoft.com/office/drawing/2014/main" id="{DA8313BD-6B20-45AF-9FC8-51FF80650DD5}"/>
              </a:ext>
            </a:extLst>
          </p:cNvPr>
          <p:cNvSpPr>
            <a:spLocks noGrp="1"/>
          </p:cNvSpPr>
          <p:nvPr>
            <p:ph type="body" idx="34"/>
          </p:nvPr>
        </p:nvSpPr>
        <p:spPr>
          <a:xfrm>
            <a:off x="1957127" y="4800796"/>
            <a:ext cx="2297722" cy="665238"/>
          </a:xfrm>
        </p:spPr>
        <p:txBody>
          <a:bodyPr>
            <a:normAutofit fontScale="85000" lnSpcReduction="10000"/>
          </a:bodyPr>
          <a:lstStyle/>
          <a:p>
            <a:r>
              <a:rPr lang="en-US" dirty="0"/>
              <a:t>Library management system, Sun Plus, and LMS for School Learning Management System</a:t>
            </a:r>
          </a:p>
        </p:txBody>
      </p:sp>
      <p:sp>
        <p:nvSpPr>
          <p:cNvPr id="29" name="Text Placeholder 28">
            <a:extLst>
              <a:ext uri="{FF2B5EF4-FFF2-40B4-BE49-F238E27FC236}">
                <a16:creationId xmlns:a16="http://schemas.microsoft.com/office/drawing/2014/main" id="{E4DA5068-7DF5-4C95-8E46-8C69044440F0}"/>
              </a:ext>
            </a:extLst>
          </p:cNvPr>
          <p:cNvSpPr>
            <a:spLocks noGrp="1"/>
          </p:cNvSpPr>
          <p:nvPr>
            <p:ph type="body" idx="35"/>
          </p:nvPr>
        </p:nvSpPr>
        <p:spPr/>
        <p:txBody>
          <a:bodyPr>
            <a:normAutofit fontScale="70000" lnSpcReduction="20000"/>
          </a:bodyPr>
          <a:lstStyle/>
          <a:p>
            <a:r>
              <a:rPr lang="en-US" dirty="0"/>
              <a:t>the integration of System</a:t>
            </a:r>
          </a:p>
        </p:txBody>
      </p:sp>
      <p:pic>
        <p:nvPicPr>
          <p:cNvPr id="54" name="Picture Placeholder 53">
            <a:extLst>
              <a:ext uri="{FF2B5EF4-FFF2-40B4-BE49-F238E27FC236}">
                <a16:creationId xmlns:a16="http://schemas.microsoft.com/office/drawing/2014/main" id="{5C025416-F4EB-4EE0-9E4E-1AD12A16AFB4}"/>
              </a:ext>
            </a:extLst>
          </p:cNvPr>
          <p:cNvPicPr>
            <a:picLocks noGrp="1" noChangeAspect="1"/>
          </p:cNvPicPr>
          <p:nvPr>
            <p:ph type="pic" sz="quarter" idx="36"/>
          </p:nvPr>
        </p:nvPicPr>
        <p:blipFill>
          <a:blip r:embed="rId3"/>
          <a:srcRect/>
          <a:stretch>
            <a:fillRect/>
          </a:stretch>
        </p:blipFill>
        <p:spPr/>
      </p:pic>
      <p:sp>
        <p:nvSpPr>
          <p:cNvPr id="31" name="Text Placeholder 30">
            <a:extLst>
              <a:ext uri="{FF2B5EF4-FFF2-40B4-BE49-F238E27FC236}">
                <a16:creationId xmlns:a16="http://schemas.microsoft.com/office/drawing/2014/main" id="{A42204A9-4F06-4F11-B29F-F4429B6C6E70}"/>
              </a:ext>
            </a:extLst>
          </p:cNvPr>
          <p:cNvSpPr>
            <a:spLocks noGrp="1"/>
          </p:cNvSpPr>
          <p:nvPr>
            <p:ph type="body" idx="37"/>
          </p:nvPr>
        </p:nvSpPr>
        <p:spPr>
          <a:xfrm>
            <a:off x="5708709" y="3372939"/>
            <a:ext cx="2297722" cy="564747"/>
          </a:xfrm>
        </p:spPr>
        <p:txBody>
          <a:bodyPr>
            <a:normAutofit fontScale="77500" lnSpcReduction="20000"/>
          </a:bodyPr>
          <a:lstStyle/>
          <a:p>
            <a:r>
              <a:rPr lang="en-US" dirty="0"/>
              <a:t>on data encryption, account management, sensitive information, and cashflow for tuition payment </a:t>
            </a:r>
          </a:p>
        </p:txBody>
      </p:sp>
      <p:sp>
        <p:nvSpPr>
          <p:cNvPr id="32" name="Text Placeholder 31">
            <a:extLst>
              <a:ext uri="{FF2B5EF4-FFF2-40B4-BE49-F238E27FC236}">
                <a16:creationId xmlns:a16="http://schemas.microsoft.com/office/drawing/2014/main" id="{4F841B68-BEAD-4254-BE5C-08FD625E4508}"/>
              </a:ext>
            </a:extLst>
          </p:cNvPr>
          <p:cNvSpPr>
            <a:spLocks noGrp="1"/>
          </p:cNvSpPr>
          <p:nvPr>
            <p:ph type="body" idx="38"/>
          </p:nvPr>
        </p:nvSpPr>
        <p:spPr/>
        <p:txBody>
          <a:bodyPr>
            <a:normAutofit fontScale="70000" lnSpcReduction="20000"/>
          </a:bodyPr>
          <a:lstStyle/>
          <a:p>
            <a:r>
              <a:rPr lang="en-US" dirty="0"/>
              <a:t>Highest form of security </a:t>
            </a:r>
          </a:p>
        </p:txBody>
      </p:sp>
      <p:sp>
        <p:nvSpPr>
          <p:cNvPr id="34" name="Text Placeholder 33">
            <a:extLst>
              <a:ext uri="{FF2B5EF4-FFF2-40B4-BE49-F238E27FC236}">
                <a16:creationId xmlns:a16="http://schemas.microsoft.com/office/drawing/2014/main" id="{A8DC3C33-F988-423C-91D7-A288AA0164A3}"/>
              </a:ext>
            </a:extLst>
          </p:cNvPr>
          <p:cNvSpPr>
            <a:spLocks noGrp="1"/>
          </p:cNvSpPr>
          <p:nvPr>
            <p:ph type="body" idx="40"/>
          </p:nvPr>
        </p:nvSpPr>
        <p:spPr>
          <a:xfrm>
            <a:off x="5704578" y="4800796"/>
            <a:ext cx="2297722" cy="603226"/>
          </a:xfrm>
        </p:spPr>
        <p:txBody>
          <a:bodyPr>
            <a:normAutofit fontScale="92500" lnSpcReduction="20000"/>
          </a:bodyPr>
          <a:lstStyle/>
          <a:p>
            <a:r>
              <a:rPr lang="en-US" dirty="0"/>
              <a:t>Mobile App, Desktop App, and the up-running VMware for cloud computing</a:t>
            </a:r>
          </a:p>
        </p:txBody>
      </p:sp>
      <p:sp>
        <p:nvSpPr>
          <p:cNvPr id="35" name="Text Placeholder 34">
            <a:extLst>
              <a:ext uri="{FF2B5EF4-FFF2-40B4-BE49-F238E27FC236}">
                <a16:creationId xmlns:a16="http://schemas.microsoft.com/office/drawing/2014/main" id="{13DE05CA-1C60-48A2-AFBC-8A12831F75FD}"/>
              </a:ext>
            </a:extLst>
          </p:cNvPr>
          <p:cNvSpPr>
            <a:spLocks noGrp="1"/>
          </p:cNvSpPr>
          <p:nvPr>
            <p:ph type="body" idx="41"/>
          </p:nvPr>
        </p:nvSpPr>
        <p:spPr/>
        <p:txBody>
          <a:bodyPr>
            <a:normAutofit fontScale="70000" lnSpcReduction="20000"/>
          </a:bodyPr>
          <a:lstStyle/>
          <a:p>
            <a:r>
              <a:rPr lang="en-US" dirty="0"/>
              <a:t>development on technology </a:t>
            </a:r>
          </a:p>
        </p:txBody>
      </p:sp>
      <p:sp>
        <p:nvSpPr>
          <p:cNvPr id="37" name="Text Placeholder 36">
            <a:extLst>
              <a:ext uri="{FF2B5EF4-FFF2-40B4-BE49-F238E27FC236}">
                <a16:creationId xmlns:a16="http://schemas.microsoft.com/office/drawing/2014/main" id="{4F8B24A5-A990-44DA-9378-46D4CDC3AA2F}"/>
              </a:ext>
            </a:extLst>
          </p:cNvPr>
          <p:cNvSpPr>
            <a:spLocks noGrp="1"/>
          </p:cNvSpPr>
          <p:nvPr>
            <p:ph type="body" idx="43"/>
          </p:nvPr>
        </p:nvSpPr>
        <p:spPr>
          <a:xfrm>
            <a:off x="9453870" y="3372939"/>
            <a:ext cx="2297722" cy="818954"/>
          </a:xfrm>
        </p:spPr>
        <p:txBody>
          <a:bodyPr>
            <a:normAutofit fontScale="77500" lnSpcReduction="20000"/>
          </a:bodyPr>
          <a:lstStyle/>
          <a:p>
            <a:r>
              <a:rPr lang="en-US" dirty="0"/>
              <a:t>grading system, attendance check-in/out, classroom management, online transaction, finance report, class materials, message center</a:t>
            </a:r>
          </a:p>
        </p:txBody>
      </p:sp>
      <p:sp>
        <p:nvSpPr>
          <p:cNvPr id="38" name="Text Placeholder 37">
            <a:extLst>
              <a:ext uri="{FF2B5EF4-FFF2-40B4-BE49-F238E27FC236}">
                <a16:creationId xmlns:a16="http://schemas.microsoft.com/office/drawing/2014/main" id="{9F57BE3B-98A9-4AA6-AD05-41576976B69D}"/>
              </a:ext>
            </a:extLst>
          </p:cNvPr>
          <p:cNvSpPr>
            <a:spLocks noGrp="1"/>
          </p:cNvSpPr>
          <p:nvPr>
            <p:ph type="body" idx="44"/>
          </p:nvPr>
        </p:nvSpPr>
        <p:spPr/>
        <p:txBody>
          <a:bodyPr>
            <a:normAutofit fontScale="85000" lnSpcReduction="10000"/>
          </a:bodyPr>
          <a:lstStyle/>
          <a:p>
            <a:r>
              <a:rPr lang="en-US" dirty="0"/>
              <a:t>Demand functionality</a:t>
            </a:r>
          </a:p>
        </p:txBody>
      </p:sp>
      <p:pic>
        <p:nvPicPr>
          <p:cNvPr id="56" name="Picture Placeholder 55">
            <a:extLst>
              <a:ext uri="{FF2B5EF4-FFF2-40B4-BE49-F238E27FC236}">
                <a16:creationId xmlns:a16="http://schemas.microsoft.com/office/drawing/2014/main" id="{F8075D59-F3A5-4EED-9A90-151CE0456587}"/>
              </a:ext>
            </a:extLst>
          </p:cNvPr>
          <p:cNvPicPr>
            <a:picLocks noGrp="1" noChangeAspect="1"/>
          </p:cNvPicPr>
          <p:nvPr>
            <p:ph type="pic" sz="quarter" idx="42"/>
          </p:nvPr>
        </p:nvPicPr>
        <p:blipFill>
          <a:blip r:embed="rId4"/>
          <a:srcRect/>
          <a:stretch>
            <a:fillRect/>
          </a:stretch>
        </p:blipFill>
        <p:spPr/>
      </p:pic>
      <p:pic>
        <p:nvPicPr>
          <p:cNvPr id="50" name="Picture Placeholder 49">
            <a:extLst>
              <a:ext uri="{FF2B5EF4-FFF2-40B4-BE49-F238E27FC236}">
                <a16:creationId xmlns:a16="http://schemas.microsoft.com/office/drawing/2014/main" id="{90E787AF-1417-4A29-9154-C5E3B33E5491}"/>
              </a:ext>
            </a:extLst>
          </p:cNvPr>
          <p:cNvPicPr>
            <a:picLocks noGrp="1" noChangeAspect="1"/>
          </p:cNvPicPr>
          <p:nvPr>
            <p:ph type="pic" sz="quarter" idx="39"/>
          </p:nvPr>
        </p:nvPicPr>
        <p:blipFill>
          <a:blip r:embed="rId5"/>
          <a:srcRect/>
          <a:stretch>
            <a:fillRect/>
          </a:stretch>
        </p:blipFill>
        <p:spPr/>
      </p:pic>
      <p:pic>
        <p:nvPicPr>
          <p:cNvPr id="52" name="Picture Placeholder 51">
            <a:extLst>
              <a:ext uri="{FF2B5EF4-FFF2-40B4-BE49-F238E27FC236}">
                <a16:creationId xmlns:a16="http://schemas.microsoft.com/office/drawing/2014/main" id="{0723126F-395C-459B-B4D7-0E167FD60109}"/>
              </a:ext>
            </a:extLst>
          </p:cNvPr>
          <p:cNvPicPr>
            <a:picLocks noGrp="1" noChangeAspect="1"/>
          </p:cNvPicPr>
          <p:nvPr>
            <p:ph type="pic" sz="quarter" idx="45"/>
          </p:nvPr>
        </p:nvPicPr>
        <p:blipFill>
          <a:blip r:embed="rId6"/>
          <a:srcRect/>
          <a:stretch>
            <a:fillRect/>
          </a:stretch>
        </p:blipFill>
        <p:spPr/>
      </p:pic>
    </p:spTree>
    <p:extLst>
      <p:ext uri="{BB962C8B-B14F-4D97-AF65-F5344CB8AC3E}">
        <p14:creationId xmlns:p14="http://schemas.microsoft.com/office/powerpoint/2010/main" val="508075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F9A33A-E955-4DFB-9469-3FDBA6703985}"/>
              </a:ext>
            </a:extLst>
          </p:cNvPr>
          <p:cNvSpPr>
            <a:spLocks noGrp="1"/>
          </p:cNvSpPr>
          <p:nvPr>
            <p:ph type="title"/>
          </p:nvPr>
        </p:nvSpPr>
        <p:spPr>
          <a:xfrm>
            <a:off x="809959" y="946484"/>
            <a:ext cx="4846923" cy="1690685"/>
          </a:xfrm>
        </p:spPr>
        <p:txBody>
          <a:bodyPr/>
          <a:lstStyle/>
          <a:p>
            <a:r>
              <a:rPr lang="en-US" dirty="0"/>
              <a:t>Please STAY Tune!</a:t>
            </a:r>
            <a:endParaRPr lang="ru-RU" dirty="0"/>
          </a:p>
        </p:txBody>
      </p:sp>
      <p:sp>
        <p:nvSpPr>
          <p:cNvPr id="7" name="Text Placeholder 6">
            <a:extLst>
              <a:ext uri="{FF2B5EF4-FFF2-40B4-BE49-F238E27FC236}">
                <a16:creationId xmlns:a16="http://schemas.microsoft.com/office/drawing/2014/main" id="{58804881-51D2-4A81-BABB-704FBED23EB9}"/>
              </a:ext>
            </a:extLst>
          </p:cNvPr>
          <p:cNvSpPr>
            <a:spLocks noGrp="1"/>
          </p:cNvSpPr>
          <p:nvPr>
            <p:ph type="body" sz="quarter" idx="15"/>
          </p:nvPr>
        </p:nvSpPr>
        <p:spPr/>
        <p:txBody>
          <a:bodyPr/>
          <a:lstStyle/>
          <a:p>
            <a:r>
              <a:rPr lang="en-US" dirty="0"/>
              <a:t>Sela Choup</a:t>
            </a:r>
            <a:endParaRPr lang="ru-RU" dirty="0"/>
          </a:p>
        </p:txBody>
      </p:sp>
      <p:sp>
        <p:nvSpPr>
          <p:cNvPr id="8" name="Text Placeholder 7">
            <a:extLst>
              <a:ext uri="{FF2B5EF4-FFF2-40B4-BE49-F238E27FC236}">
                <a16:creationId xmlns:a16="http://schemas.microsoft.com/office/drawing/2014/main" id="{8D2C39EE-B4D3-4E49-BF2C-871A33509C56}"/>
              </a:ext>
            </a:extLst>
          </p:cNvPr>
          <p:cNvSpPr>
            <a:spLocks noGrp="1"/>
          </p:cNvSpPr>
          <p:nvPr>
            <p:ph type="body" sz="quarter" idx="16"/>
          </p:nvPr>
        </p:nvSpPr>
        <p:spPr/>
        <p:txBody>
          <a:bodyPr/>
          <a:lstStyle/>
          <a:p>
            <a:r>
              <a:rPr lang="en-US" dirty="0"/>
              <a:t>Phone:</a:t>
            </a:r>
            <a:endParaRPr lang="ru-RU" dirty="0"/>
          </a:p>
        </p:txBody>
      </p:sp>
      <p:sp>
        <p:nvSpPr>
          <p:cNvPr id="9" name="Text Placeholder 8">
            <a:extLst>
              <a:ext uri="{FF2B5EF4-FFF2-40B4-BE49-F238E27FC236}">
                <a16:creationId xmlns:a16="http://schemas.microsoft.com/office/drawing/2014/main" id="{93DB312C-BF94-484C-BB02-2534E26CECF6}"/>
              </a:ext>
            </a:extLst>
          </p:cNvPr>
          <p:cNvSpPr>
            <a:spLocks noGrp="1"/>
          </p:cNvSpPr>
          <p:nvPr>
            <p:ph type="body" sz="quarter" idx="17"/>
          </p:nvPr>
        </p:nvSpPr>
        <p:spPr/>
        <p:txBody>
          <a:bodyPr/>
          <a:lstStyle/>
          <a:p>
            <a:r>
              <a:rPr lang="en-US" dirty="0"/>
              <a:t>+855 96 560 2640</a:t>
            </a:r>
            <a:endParaRPr lang="ru-RU" dirty="0"/>
          </a:p>
        </p:txBody>
      </p:sp>
      <p:sp>
        <p:nvSpPr>
          <p:cNvPr id="10" name="Text Placeholder 9">
            <a:extLst>
              <a:ext uri="{FF2B5EF4-FFF2-40B4-BE49-F238E27FC236}">
                <a16:creationId xmlns:a16="http://schemas.microsoft.com/office/drawing/2014/main" id="{53C87786-C7F5-4B45-904D-00CC865572A5}"/>
              </a:ext>
            </a:extLst>
          </p:cNvPr>
          <p:cNvSpPr>
            <a:spLocks noGrp="1"/>
          </p:cNvSpPr>
          <p:nvPr>
            <p:ph type="body" sz="quarter" idx="18"/>
          </p:nvPr>
        </p:nvSpPr>
        <p:spPr/>
        <p:txBody>
          <a:bodyPr/>
          <a:lstStyle/>
          <a:p>
            <a:r>
              <a:rPr lang="en-US" dirty="0"/>
              <a:t>Email:</a:t>
            </a:r>
            <a:endParaRPr lang="ru-RU" dirty="0"/>
          </a:p>
        </p:txBody>
      </p:sp>
      <p:sp>
        <p:nvSpPr>
          <p:cNvPr id="11" name="Text Placeholder 10">
            <a:extLst>
              <a:ext uri="{FF2B5EF4-FFF2-40B4-BE49-F238E27FC236}">
                <a16:creationId xmlns:a16="http://schemas.microsoft.com/office/drawing/2014/main" id="{D8E60535-F276-49C5-9346-D536D6899F5C}"/>
              </a:ext>
            </a:extLst>
          </p:cNvPr>
          <p:cNvSpPr>
            <a:spLocks noGrp="1"/>
          </p:cNvSpPr>
          <p:nvPr>
            <p:ph type="body" sz="quarter" idx="19"/>
          </p:nvPr>
        </p:nvSpPr>
        <p:spPr/>
        <p:txBody>
          <a:bodyPr/>
          <a:lstStyle/>
          <a:p>
            <a:r>
              <a:rPr lang="en-US" dirty="0"/>
              <a:t>selachoub015@gmail.com</a:t>
            </a:r>
            <a:endParaRPr lang="ru-RU" dirty="0"/>
          </a:p>
        </p:txBody>
      </p:sp>
      <p:sp>
        <p:nvSpPr>
          <p:cNvPr id="12" name="Text Placeholder 11">
            <a:extLst>
              <a:ext uri="{FF2B5EF4-FFF2-40B4-BE49-F238E27FC236}">
                <a16:creationId xmlns:a16="http://schemas.microsoft.com/office/drawing/2014/main" id="{85395049-FB9C-455B-8DCA-4BD0D35F1DF5}"/>
              </a:ext>
            </a:extLst>
          </p:cNvPr>
          <p:cNvSpPr>
            <a:spLocks noGrp="1"/>
          </p:cNvSpPr>
          <p:nvPr>
            <p:ph type="body" sz="quarter" idx="20"/>
          </p:nvPr>
        </p:nvSpPr>
        <p:spPr/>
        <p:txBody>
          <a:bodyPr/>
          <a:lstStyle/>
          <a:p>
            <a:r>
              <a:rPr lang="en-US" b="1" dirty="0"/>
              <a:t>References</a:t>
            </a:r>
          </a:p>
          <a:p>
            <a:r>
              <a:rPr lang="en-US" dirty="0"/>
              <a:t>:</a:t>
            </a:r>
            <a:endParaRPr lang="ru-RU" dirty="0"/>
          </a:p>
        </p:txBody>
      </p:sp>
      <p:pic>
        <p:nvPicPr>
          <p:cNvPr id="15" name="Picture Placeholder 14" descr="Abstract background">
            <a:extLst>
              <a:ext uri="{FF2B5EF4-FFF2-40B4-BE49-F238E27FC236}">
                <a16:creationId xmlns:a16="http://schemas.microsoft.com/office/drawing/2014/main" id="{72AD0CC3-F8DE-4C10-916A-24BC65B1D283}"/>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a:stretch>
            <a:fillRect/>
          </a:stretch>
        </p:blipFill>
        <p:spPr>
          <a:xfrm>
            <a:off x="6102350" y="0"/>
            <a:ext cx="6089650" cy="6858000"/>
          </a:xfrm>
        </p:spPr>
      </p:pic>
      <p:sp>
        <p:nvSpPr>
          <p:cNvPr id="16" name="Rectangle 3">
            <a:extLst>
              <a:ext uri="{FF2B5EF4-FFF2-40B4-BE49-F238E27FC236}">
                <a16:creationId xmlns:a16="http://schemas.microsoft.com/office/drawing/2014/main" id="{A0EDE3C5-8E15-4D30-8B7F-C7DD9A9F89B9}"/>
              </a:ext>
            </a:extLst>
          </p:cNvPr>
          <p:cNvSpPr>
            <a:spLocks noGrp="1" noChangeArrowheads="1"/>
          </p:cNvSpPr>
          <p:nvPr>
            <p:ph type="body" sz="quarter" idx="21"/>
          </p:nvPr>
        </p:nvSpPr>
        <p:spPr bwMode="auto">
          <a:xfrm>
            <a:off x="824950" y="5429175"/>
            <a:ext cx="5175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alibri" panose="020F0502020204030204" pitchFamily="34" charset="0"/>
                <a:ea typeface="Calibri" panose="020F0502020204030204" pitchFamily="34" charset="0"/>
                <a:cs typeface="DaunPenh" panose="01010101010101010101" pitchFamily="2" charset="0"/>
              </a:rPr>
              <a:t>CamEd. (2021). </a:t>
            </a:r>
            <a:r>
              <a:rPr kumimoji="0" lang="en-US" altLang="en-US" sz="1100" b="0" i="1" u="none" strike="noStrike" cap="none" normalizeH="0" baseline="0" dirty="0">
                <a:ln>
                  <a:noFill/>
                </a:ln>
                <a:effectLst/>
                <a:latin typeface="Calibri" panose="020F0502020204030204" pitchFamily="34" charset="0"/>
                <a:ea typeface="Calibri" panose="020F0502020204030204" pitchFamily="34" charset="0"/>
                <a:cs typeface="DaunPenh" panose="01010101010101010101" pitchFamily="2" charset="0"/>
              </a:rPr>
              <a:t>CamEd Business School</a:t>
            </a:r>
            <a:r>
              <a:rPr kumimoji="0" lang="en-US" altLang="en-US" sz="1100" b="0" i="0" u="none" strike="noStrike" cap="none" normalizeH="0" baseline="0" dirty="0">
                <a:ln>
                  <a:noFill/>
                </a:ln>
                <a:effectLst/>
                <a:latin typeface="Calibri" panose="020F0502020204030204" pitchFamily="34" charset="0"/>
                <a:ea typeface="Calibri" panose="020F0502020204030204" pitchFamily="34" charset="0"/>
                <a:cs typeface="DaunPenh" panose="01010101010101010101" pitchFamily="2" charset="0"/>
              </a:rPr>
              <a:t>. Retrieved from https://cam-ed.com/online-portal/: https://cam-ed.com/online-portal/</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17" name="Title 5">
            <a:extLst>
              <a:ext uri="{FF2B5EF4-FFF2-40B4-BE49-F238E27FC236}">
                <a16:creationId xmlns:a16="http://schemas.microsoft.com/office/drawing/2014/main" id="{EA42026D-F450-48C2-9035-AC68A13D1C64}"/>
              </a:ext>
            </a:extLst>
          </p:cNvPr>
          <p:cNvSpPr txBox="1">
            <a:spLocks/>
          </p:cNvSpPr>
          <p:nvPr/>
        </p:nvSpPr>
        <p:spPr>
          <a:xfrm>
            <a:off x="6163009" y="1546091"/>
            <a:ext cx="5772317" cy="459097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5500" b="1" kern="1200">
                <a:solidFill>
                  <a:schemeClr val="bg2"/>
                </a:solidFill>
                <a:latin typeface="+mj-lt"/>
                <a:ea typeface="+mj-ea"/>
                <a:cs typeface="+mj-cs"/>
              </a:defRPr>
            </a:lvl1pPr>
          </a:lstStyle>
          <a:p>
            <a:pPr algn="ctr"/>
            <a:r>
              <a:rPr lang="en-US" dirty="0"/>
              <a:t>It’s time for Module Presentation and Code Documentation!!!</a:t>
            </a:r>
            <a:endParaRPr lang="ru-RU" dirty="0"/>
          </a:p>
        </p:txBody>
      </p:sp>
    </p:spTree>
    <p:extLst>
      <p:ext uri="{BB962C8B-B14F-4D97-AF65-F5344CB8AC3E}">
        <p14:creationId xmlns:p14="http://schemas.microsoft.com/office/powerpoint/2010/main" val="2695672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a:xfrm>
            <a:off x="819652" y="932352"/>
            <a:ext cx="4494133" cy="804338"/>
          </a:xfrm>
        </p:spPr>
        <p:txBody>
          <a:bodyPr>
            <a:normAutofit fontScale="90000"/>
          </a:bodyPr>
          <a:lstStyle/>
          <a:p>
            <a:r>
              <a:rPr lang="en-US" dirty="0"/>
              <a:t>1.1 Project Objectives</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p:txBody>
          <a:bodyPr/>
          <a:lstStyle/>
          <a:p>
            <a:r>
              <a:rPr lang="en-US" dirty="0"/>
              <a:t>1.1.2 Specific Objective</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0" y="2868443"/>
            <a:ext cx="4893755" cy="3474692"/>
          </a:xfrm>
        </p:spPr>
        <p:txBody>
          <a:bodyPr>
            <a:normAutofit/>
          </a:bodyPr>
          <a:lstStyle/>
          <a:p>
            <a:pPr lvl="0" eaLnBrk="0" hangingPunct="0"/>
            <a:r>
              <a:rPr lang="en-US" dirty="0"/>
              <a:t>To develop a user module to register, login, apply for registering application form</a:t>
            </a:r>
          </a:p>
          <a:p>
            <a:pPr lvl="0" eaLnBrk="0" hangingPunct="0"/>
            <a:r>
              <a:rPr lang="en-US" dirty="0"/>
              <a:t>To develop a student’s profile module to start interacting with the school academic system. With few basic functions such as view profile, reset/change password, update profile, and re-apply for new school year</a:t>
            </a:r>
          </a:p>
          <a:p>
            <a:pPr lvl="0" eaLnBrk="0" hangingPunct="0"/>
            <a:r>
              <a:rPr lang="en-US" dirty="0"/>
              <a:t>To develop an administrative registrar user module to manage user, registering student’s application processes, class enrollment process, check student profile, and student enrollment process</a:t>
            </a:r>
          </a:p>
          <a:p>
            <a:pPr lvl="0" eaLnBrk="0" hangingPunct="0"/>
            <a:r>
              <a:rPr lang="en-US" dirty="0"/>
              <a:t>To develop an administrator module to create, read, update, and delete users</a:t>
            </a:r>
          </a:p>
        </p:txBody>
      </p:sp>
      <p:sp>
        <p:nvSpPr>
          <p:cNvPr id="12" name="Text Placeholder 2">
            <a:extLst>
              <a:ext uri="{FF2B5EF4-FFF2-40B4-BE49-F238E27FC236}">
                <a16:creationId xmlns:a16="http://schemas.microsoft.com/office/drawing/2014/main" id="{A35F5DD5-54A6-4491-B6A3-6D1A6955BF92}"/>
              </a:ext>
            </a:extLst>
          </p:cNvPr>
          <p:cNvSpPr txBox="1">
            <a:spLocks/>
          </p:cNvSpPr>
          <p:nvPr/>
        </p:nvSpPr>
        <p:spPr>
          <a:xfrm>
            <a:off x="824301" y="2242726"/>
            <a:ext cx="4205904" cy="56908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1.1.1 General Objective</a:t>
            </a:r>
          </a:p>
        </p:txBody>
      </p:sp>
      <p:sp>
        <p:nvSpPr>
          <p:cNvPr id="13" name="Text Placeholder 4">
            <a:extLst>
              <a:ext uri="{FF2B5EF4-FFF2-40B4-BE49-F238E27FC236}">
                <a16:creationId xmlns:a16="http://schemas.microsoft.com/office/drawing/2014/main" id="{2FD8B88B-7229-4617-AAB5-32203E909830}"/>
              </a:ext>
            </a:extLst>
          </p:cNvPr>
          <p:cNvSpPr txBox="1">
            <a:spLocks/>
          </p:cNvSpPr>
          <p:nvPr/>
        </p:nvSpPr>
        <p:spPr>
          <a:xfrm>
            <a:off x="819652" y="2868442"/>
            <a:ext cx="4215201" cy="2890673"/>
          </a:xfrm>
          <a:prstGeom prst="rect">
            <a:avLst/>
          </a:prstGeom>
        </p:spPr>
        <p:txBody>
          <a:bodyPr vert="horz" lIns="0" tIns="0" rIns="0" bIns="0" rtlCol="0">
            <a:normAutofit/>
          </a:bodyPr>
          <a:lstStyle>
            <a:lvl1pPr marL="216000" indent="-216000" algn="l" defTabSz="914400" rtl="0" eaLnBrk="1" latinLnBrk="0" hangingPunct="1">
              <a:lnSpc>
                <a:spcPct val="100000"/>
              </a:lnSpc>
              <a:spcBef>
                <a:spcPts val="600"/>
              </a:spcBef>
              <a:buClr>
                <a:schemeClr val="tx1"/>
              </a:buClr>
              <a:buFont typeface="Courier New" panose="02070309020205020404" pitchFamily="49" charset="0"/>
              <a:buChar char="o"/>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The project objectives of ACAS is designed to simplify the tasks that has been previously handled by human.</a:t>
            </a:r>
          </a:p>
          <a:p>
            <a:r>
              <a:rPr lang="en-US" dirty="0"/>
              <a:t>To allow new and transfer students to apply for online registration from distance</a:t>
            </a:r>
          </a:p>
          <a:p>
            <a:r>
              <a:rPr lang="en-US" dirty="0"/>
              <a:t>To allow existing students enroll for new academic year</a:t>
            </a:r>
          </a:p>
          <a:p>
            <a:r>
              <a:rPr lang="en-US" dirty="0"/>
              <a:t>Registrar admit students who applied and passed the entrance exam</a:t>
            </a:r>
          </a:p>
          <a:p>
            <a:r>
              <a:rPr lang="en-US" dirty="0"/>
              <a:t>Send notification or updates</a:t>
            </a:r>
          </a:p>
        </p:txBody>
      </p:sp>
    </p:spTree>
    <p:extLst>
      <p:ext uri="{BB962C8B-B14F-4D97-AF65-F5344CB8AC3E}">
        <p14:creationId xmlns:p14="http://schemas.microsoft.com/office/powerpoint/2010/main" val="76429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a:lstStyle/>
          <a:p>
            <a:r>
              <a:rPr lang="en-US" dirty="0"/>
              <a:t>2. Related Works</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14"/>
          </p:nvPr>
        </p:nvSpPr>
        <p:spPr/>
        <p:txBody>
          <a:bodyPr/>
          <a:lstStyle/>
          <a:p>
            <a:r>
              <a:rPr lang="en-US" dirty="0"/>
              <a:t>Online Student Registration system has been widely published and uses in many academic institutions like that of: </a:t>
            </a:r>
            <a:r>
              <a:rPr lang="en-US" u="sng" dirty="0"/>
              <a:t>CamEd, AIMS, and AIU.</a:t>
            </a:r>
          </a:p>
          <a:p>
            <a:r>
              <a:rPr lang="en-US" dirty="0"/>
              <a:t>Though the method and functionality are different, the similarity between those system and our CASAM will present itself relatively</a:t>
            </a:r>
          </a:p>
          <a:p>
            <a:r>
              <a:rPr lang="en-US" dirty="0"/>
              <a:t>CamEd Online Portal is an ideal web application for this system</a:t>
            </a:r>
          </a:p>
        </p:txBody>
      </p:sp>
      <p:pic>
        <p:nvPicPr>
          <p:cNvPr id="10" name="Picture 9">
            <a:extLst>
              <a:ext uri="{FF2B5EF4-FFF2-40B4-BE49-F238E27FC236}">
                <a16:creationId xmlns:a16="http://schemas.microsoft.com/office/drawing/2014/main" id="{943B911F-2BC5-4755-893F-9B0DA32B07EA}"/>
              </a:ext>
            </a:extLst>
          </p:cNvPr>
          <p:cNvPicPr>
            <a:picLocks noChangeAspect="1"/>
          </p:cNvPicPr>
          <p:nvPr/>
        </p:nvPicPr>
        <p:blipFill>
          <a:blip r:embed="rId2"/>
          <a:stretch>
            <a:fillRect/>
          </a:stretch>
        </p:blipFill>
        <p:spPr>
          <a:xfrm>
            <a:off x="7059412" y="0"/>
            <a:ext cx="3244642" cy="3825178"/>
          </a:xfrm>
          <a:prstGeom prst="rect">
            <a:avLst/>
          </a:prstGeom>
        </p:spPr>
      </p:pic>
      <p:pic>
        <p:nvPicPr>
          <p:cNvPr id="11" name="Picture 10">
            <a:extLst>
              <a:ext uri="{FF2B5EF4-FFF2-40B4-BE49-F238E27FC236}">
                <a16:creationId xmlns:a16="http://schemas.microsoft.com/office/drawing/2014/main" id="{B8524266-CEE0-416B-BEA6-F50097697513}"/>
              </a:ext>
            </a:extLst>
          </p:cNvPr>
          <p:cNvPicPr>
            <a:picLocks noChangeAspect="1"/>
          </p:cNvPicPr>
          <p:nvPr/>
        </p:nvPicPr>
        <p:blipFill>
          <a:blip r:embed="rId3"/>
          <a:stretch>
            <a:fillRect/>
          </a:stretch>
        </p:blipFill>
        <p:spPr>
          <a:xfrm>
            <a:off x="8853769" y="2539671"/>
            <a:ext cx="3244642" cy="3915229"/>
          </a:xfrm>
          <a:prstGeom prst="rect">
            <a:avLst/>
          </a:prstGeom>
        </p:spPr>
      </p:pic>
      <p:pic>
        <p:nvPicPr>
          <p:cNvPr id="3" name="Picture 2">
            <a:extLst>
              <a:ext uri="{FF2B5EF4-FFF2-40B4-BE49-F238E27FC236}">
                <a16:creationId xmlns:a16="http://schemas.microsoft.com/office/drawing/2014/main" id="{CE73418E-4E63-4753-927A-1198731A772F}"/>
              </a:ext>
            </a:extLst>
          </p:cNvPr>
          <p:cNvPicPr>
            <a:picLocks noChangeAspect="1"/>
          </p:cNvPicPr>
          <p:nvPr/>
        </p:nvPicPr>
        <p:blipFill>
          <a:blip r:embed="rId4"/>
          <a:stretch>
            <a:fillRect/>
          </a:stretch>
        </p:blipFill>
        <p:spPr>
          <a:xfrm>
            <a:off x="5997251" y="3429000"/>
            <a:ext cx="3160582" cy="3282778"/>
          </a:xfrm>
          <a:prstGeom prst="rect">
            <a:avLst/>
          </a:prstGeom>
        </p:spPr>
      </p:pic>
    </p:spTree>
    <p:extLst>
      <p:ext uri="{BB962C8B-B14F-4D97-AF65-F5344CB8AC3E}">
        <p14:creationId xmlns:p14="http://schemas.microsoft.com/office/powerpoint/2010/main" val="2149445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a:xfrm>
            <a:off x="819652" y="932352"/>
            <a:ext cx="4913883" cy="804338"/>
          </a:xfrm>
        </p:spPr>
        <p:txBody>
          <a:bodyPr>
            <a:normAutofit fontScale="90000"/>
          </a:bodyPr>
          <a:lstStyle/>
          <a:p>
            <a:r>
              <a:rPr lang="en-US" dirty="0"/>
              <a:t>3. Preliminary Investigation</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993445" y="1526529"/>
            <a:ext cx="4473108" cy="342517"/>
          </a:xfrm>
        </p:spPr>
        <p:txBody>
          <a:bodyPr/>
          <a:lstStyle/>
          <a:p>
            <a:r>
              <a:rPr lang="en-US" dirty="0"/>
              <a:t>Organization Chart</a:t>
            </a:r>
          </a:p>
        </p:txBody>
      </p:sp>
      <p:sp>
        <p:nvSpPr>
          <p:cNvPr id="12" name="Text Placeholder 2">
            <a:extLst>
              <a:ext uri="{FF2B5EF4-FFF2-40B4-BE49-F238E27FC236}">
                <a16:creationId xmlns:a16="http://schemas.microsoft.com/office/drawing/2014/main" id="{A35F5DD5-54A6-4491-B6A3-6D1A6955BF92}"/>
              </a:ext>
            </a:extLst>
          </p:cNvPr>
          <p:cNvSpPr txBox="1">
            <a:spLocks/>
          </p:cNvSpPr>
          <p:nvPr/>
        </p:nvSpPr>
        <p:spPr>
          <a:xfrm>
            <a:off x="819652" y="2442332"/>
            <a:ext cx="4205904" cy="284543"/>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Company Profile</a:t>
            </a:r>
          </a:p>
        </p:txBody>
      </p:sp>
      <p:sp>
        <p:nvSpPr>
          <p:cNvPr id="13" name="Text Placeholder 4">
            <a:extLst>
              <a:ext uri="{FF2B5EF4-FFF2-40B4-BE49-F238E27FC236}">
                <a16:creationId xmlns:a16="http://schemas.microsoft.com/office/drawing/2014/main" id="{2FD8B88B-7229-4617-AAB5-32203E909830}"/>
              </a:ext>
            </a:extLst>
          </p:cNvPr>
          <p:cNvSpPr txBox="1">
            <a:spLocks/>
          </p:cNvSpPr>
          <p:nvPr/>
        </p:nvSpPr>
        <p:spPr>
          <a:xfrm>
            <a:off x="819652" y="2868443"/>
            <a:ext cx="3991245" cy="2362584"/>
          </a:xfrm>
          <a:prstGeom prst="rect">
            <a:avLst/>
          </a:prstGeom>
        </p:spPr>
        <p:txBody>
          <a:bodyPr vert="horz" lIns="0" tIns="0" rIns="0" bIns="0" rtlCol="0">
            <a:normAutofit fontScale="92500" lnSpcReduction="20000"/>
          </a:bodyPr>
          <a:lstStyle>
            <a:lvl1pPr marL="216000" indent="-216000" algn="l" defTabSz="914400" rtl="0" eaLnBrk="1" latinLnBrk="0" hangingPunct="1">
              <a:lnSpc>
                <a:spcPct val="100000"/>
              </a:lnSpc>
              <a:spcBef>
                <a:spcPts val="600"/>
              </a:spcBef>
              <a:buClr>
                <a:schemeClr val="tx1"/>
              </a:buClr>
              <a:buFont typeface="Courier New" panose="02070309020205020404" pitchFamily="49" charset="0"/>
              <a:buChar char="o"/>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The main customer of ACAS is likely Cambodia Adventist International School (CAIS), is a private, non-profit co-educational Christian school (k-12) founded and operated by the Seventh-day Adventist Mission in Cambodia. </a:t>
            </a:r>
          </a:p>
          <a:p>
            <a:r>
              <a:rPr lang="en-US" dirty="0"/>
              <a:t>CAIS is located on the #419, street Rada, </a:t>
            </a:r>
            <a:r>
              <a:rPr lang="en-US" dirty="0" err="1"/>
              <a:t>Phum</a:t>
            </a:r>
            <a:r>
              <a:rPr lang="en-US" dirty="0"/>
              <a:t> Tum Nub, Phnom Penh Thmey, Khan Sen Sok, Phnom Penh, Cambodia. The principle of CAIS is currently named, Mr. Dean Edwardson. </a:t>
            </a:r>
          </a:p>
          <a:p>
            <a:r>
              <a:rPr lang="en-US" dirty="0"/>
              <a:t>While the vice-principal of CAIS, Mr. Sopheak </a:t>
            </a:r>
            <a:r>
              <a:rPr lang="en-US" dirty="0" err="1"/>
              <a:t>Meas</a:t>
            </a:r>
            <a:r>
              <a:rPr lang="en-US" dirty="0"/>
              <a:t> is the one whom I have contacted during the preliminary process has phone contact as +855 12 946 041 along with an email address: </a:t>
            </a:r>
            <a:r>
              <a:rPr lang="en-US" u="sng" dirty="0">
                <a:hlinkClick r:id="rId2"/>
              </a:rPr>
              <a:t>sopheakmeas@yahoo.com</a:t>
            </a:r>
            <a:r>
              <a:rPr lang="en-US" dirty="0"/>
              <a:t>.</a:t>
            </a:r>
          </a:p>
        </p:txBody>
      </p:sp>
      <p:sp>
        <p:nvSpPr>
          <p:cNvPr id="10" name="Text Placeholder 2">
            <a:extLst>
              <a:ext uri="{FF2B5EF4-FFF2-40B4-BE49-F238E27FC236}">
                <a16:creationId xmlns:a16="http://schemas.microsoft.com/office/drawing/2014/main" id="{A939458C-ACE3-4CF5-8898-B01A3502B2F6}"/>
              </a:ext>
            </a:extLst>
          </p:cNvPr>
          <p:cNvSpPr txBox="1">
            <a:spLocks/>
          </p:cNvSpPr>
          <p:nvPr/>
        </p:nvSpPr>
        <p:spPr>
          <a:xfrm>
            <a:off x="4956677" y="4382172"/>
            <a:ext cx="4205904" cy="400973"/>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Statement of the Mission &amp; Goal </a:t>
            </a:r>
          </a:p>
        </p:txBody>
      </p:sp>
      <p:sp>
        <p:nvSpPr>
          <p:cNvPr id="11" name="Text Placeholder 4">
            <a:extLst>
              <a:ext uri="{FF2B5EF4-FFF2-40B4-BE49-F238E27FC236}">
                <a16:creationId xmlns:a16="http://schemas.microsoft.com/office/drawing/2014/main" id="{638B1C50-8A15-4C91-9C61-C023C430AF08}"/>
              </a:ext>
            </a:extLst>
          </p:cNvPr>
          <p:cNvSpPr txBox="1">
            <a:spLocks/>
          </p:cNvSpPr>
          <p:nvPr/>
        </p:nvSpPr>
        <p:spPr>
          <a:xfrm>
            <a:off x="4956677" y="4879122"/>
            <a:ext cx="5365334" cy="1328330"/>
          </a:xfrm>
          <a:prstGeom prst="rect">
            <a:avLst/>
          </a:prstGeom>
        </p:spPr>
        <p:txBody>
          <a:bodyPr vert="horz" lIns="0" tIns="0" rIns="0" bIns="0" rtlCol="0">
            <a:normAutofit lnSpcReduction="10000"/>
          </a:bodyPr>
          <a:lstStyle>
            <a:lvl1pPr marL="216000" indent="-216000" algn="l" defTabSz="914400" rtl="0" eaLnBrk="1" latinLnBrk="0" hangingPunct="1">
              <a:lnSpc>
                <a:spcPct val="100000"/>
              </a:lnSpc>
              <a:spcBef>
                <a:spcPts val="600"/>
              </a:spcBef>
              <a:buClr>
                <a:schemeClr val="tx1"/>
              </a:buClr>
              <a:buFont typeface="Courier New" panose="02070309020205020404" pitchFamily="49" charset="0"/>
              <a:buChar char="o"/>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t>Mission Statement: </a:t>
            </a:r>
            <a:r>
              <a:rPr lang="en-US" dirty="0"/>
              <a:t>To provide academic excellence in a Christ-filled environment that encourages the love of God, serving others, and self-respect. </a:t>
            </a:r>
          </a:p>
          <a:p>
            <a:r>
              <a:rPr lang="en-US" b="1" dirty="0"/>
              <a:t>Vision Statement: </a:t>
            </a:r>
            <a:r>
              <a:rPr lang="en-US" dirty="0"/>
              <a:t>We believe that education should train the mind, body, and the soul of all our students. True education will make the students a better citizen for this world and the world to come.</a:t>
            </a:r>
          </a:p>
        </p:txBody>
      </p:sp>
      <p:pic>
        <p:nvPicPr>
          <p:cNvPr id="14" name="Picture 13">
            <a:extLst>
              <a:ext uri="{FF2B5EF4-FFF2-40B4-BE49-F238E27FC236}">
                <a16:creationId xmlns:a16="http://schemas.microsoft.com/office/drawing/2014/main" id="{F402E56F-FBE8-4E69-9BFB-2BA9DCBF0F4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33829" y="2088293"/>
            <a:ext cx="2996565" cy="2000250"/>
          </a:xfrm>
          <a:prstGeom prst="rect">
            <a:avLst/>
          </a:prstGeom>
          <a:noFill/>
          <a:ln>
            <a:noFill/>
          </a:ln>
        </p:spPr>
      </p:pic>
    </p:spTree>
    <p:extLst>
      <p:ext uri="{BB962C8B-B14F-4D97-AF65-F5344CB8AC3E}">
        <p14:creationId xmlns:p14="http://schemas.microsoft.com/office/powerpoint/2010/main" val="234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p:txBody>
          <a:bodyPr/>
          <a:lstStyle/>
          <a:p>
            <a:r>
              <a:rPr lang="en-US" dirty="0"/>
              <a:t>3.4 Project Request</a:t>
            </a:r>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a:xfrm>
            <a:off x="815720" y="3184070"/>
            <a:ext cx="4452987" cy="2694649"/>
          </a:xfrm>
        </p:spPr>
        <p:txBody>
          <a:bodyPr>
            <a:normAutofit/>
          </a:bodyPr>
          <a:lstStyle/>
          <a:p>
            <a:r>
              <a:rPr lang="en-US" dirty="0"/>
              <a:t>During the COVID-19 pandemic infiltration, the school encountered problem with student registration, so below are the key functions in their request:</a:t>
            </a:r>
          </a:p>
          <a:p>
            <a:pPr marL="800100" lvl="1" indent="-342900">
              <a:buFont typeface="Arial" panose="020B0604020202020204" pitchFamily="34" charset="0"/>
              <a:buChar char="•"/>
            </a:pPr>
            <a:r>
              <a:rPr lang="en-US" sz="1400" dirty="0"/>
              <a:t>To apply for new student or transfer new student</a:t>
            </a:r>
          </a:p>
          <a:p>
            <a:pPr marL="800100" lvl="1" indent="-342900">
              <a:buFont typeface="Arial" panose="020B0604020202020204" pitchFamily="34" charset="0"/>
              <a:buChar char="•"/>
            </a:pPr>
            <a:r>
              <a:rPr lang="en-US" sz="1400" dirty="0"/>
              <a:t>To enroll existing students</a:t>
            </a:r>
          </a:p>
          <a:p>
            <a:pPr marL="800100" lvl="1" indent="-342900">
              <a:buFont typeface="Arial" panose="020B0604020202020204" pitchFamily="34" charset="0"/>
              <a:buChar char="•"/>
            </a:pPr>
            <a:r>
              <a:rPr lang="en-US" sz="1400" dirty="0"/>
              <a:t>To view the list of students application form</a:t>
            </a:r>
          </a:p>
          <a:p>
            <a:pPr marL="800100" lvl="1" indent="-342900">
              <a:buFont typeface="Arial" panose="020B0604020202020204" pitchFamily="34" charset="0"/>
              <a:buChar char="•"/>
            </a:pPr>
            <a:r>
              <a:rPr lang="en-US" sz="1400" dirty="0"/>
              <a:t>To notify students about new updates</a:t>
            </a:r>
          </a:p>
          <a:p>
            <a:pPr marL="800100" lvl="1" indent="-342900">
              <a:buFont typeface="Arial" panose="020B0604020202020204" pitchFamily="34" charset="0"/>
              <a:buChar char="•"/>
            </a:pPr>
            <a:r>
              <a:rPr lang="en-US" sz="1400" dirty="0"/>
              <a:t>To admit student after being accepted </a:t>
            </a:r>
          </a:p>
          <a:p>
            <a:pPr marL="800100" lvl="1" indent="-342900">
              <a:buFont typeface="Arial" panose="020B0604020202020204" pitchFamily="34" charset="0"/>
              <a:buChar char="•"/>
            </a:pPr>
            <a:endParaRPr lang="en-US" sz="1400" dirty="0"/>
          </a:p>
          <a:p>
            <a:pPr marL="800100" lvl="1" indent="-342900">
              <a:buFont typeface="Arial" panose="020B0604020202020204" pitchFamily="34" charset="0"/>
              <a:buChar char="•"/>
            </a:pPr>
            <a:endParaRPr lang="en-US" sz="1400" dirty="0"/>
          </a:p>
          <a:p>
            <a:pPr marL="800100" lvl="1" indent="-342900">
              <a:buFont typeface="Wingdings" panose="05000000000000000000" pitchFamily="2" charset="2"/>
              <a:buChar char="v"/>
            </a:pPr>
            <a:endParaRPr lang="en-US" dirty="0"/>
          </a:p>
        </p:txBody>
      </p:sp>
      <p:pic>
        <p:nvPicPr>
          <p:cNvPr id="1028" name="Picture 4" descr="Internet with solid fill">
            <a:extLst>
              <a:ext uri="{FF2B5EF4-FFF2-40B4-BE49-F238E27FC236}">
                <a16:creationId xmlns:a16="http://schemas.microsoft.com/office/drawing/2014/main" id="{6EA89A8E-732A-487F-B764-FE7D09F39330}"/>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t="17642" b="176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80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a:xfrm>
            <a:off x="716692" y="2091023"/>
            <a:ext cx="5272216" cy="804338"/>
          </a:xfrm>
        </p:spPr>
        <p:txBody>
          <a:bodyPr>
            <a:normAutofit fontScale="90000"/>
          </a:bodyPr>
          <a:lstStyle/>
          <a:p>
            <a:r>
              <a:rPr lang="en-US" dirty="0"/>
              <a:t>3.5 Description of the Problem</a:t>
            </a:r>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a:xfrm>
            <a:off x="815720" y="3192378"/>
            <a:ext cx="4215201" cy="2686341"/>
          </a:xfrm>
        </p:spPr>
        <p:txBody>
          <a:bodyPr>
            <a:normAutofit/>
          </a:bodyPr>
          <a:lstStyle/>
          <a:p>
            <a:r>
              <a:rPr lang="en-US" dirty="0"/>
              <a:t>With a proper online student registration system, students and guardian will be able to access  and apply from anywhere at anytime. </a:t>
            </a:r>
          </a:p>
          <a:p>
            <a:pPr marL="285750" indent="-285750">
              <a:buFont typeface="Arial" panose="020B0604020202020204" pitchFamily="34" charset="0"/>
              <a:buChar char="•"/>
            </a:pPr>
            <a:r>
              <a:rPr lang="en-US" dirty="0"/>
              <a:t>CAIS lack a proper centralize system </a:t>
            </a:r>
          </a:p>
          <a:p>
            <a:pPr marL="285750" indent="-285750">
              <a:buFont typeface="Arial" panose="020B0604020202020204" pitchFamily="34" charset="0"/>
              <a:buChar char="•"/>
            </a:pPr>
            <a:r>
              <a:rPr lang="en-US" dirty="0"/>
              <a:t>Still relying on the manual log book and registration form on paper that could be lost or forget by administrator</a:t>
            </a:r>
          </a:p>
          <a:p>
            <a:pPr marL="285750" indent="-285750">
              <a:buFont typeface="Arial" panose="020B0604020202020204" pitchFamily="34" charset="0"/>
              <a:buChar char="•"/>
            </a:pPr>
            <a:r>
              <a:rPr lang="en-US" dirty="0"/>
              <a:t>Inefficiently, student registration still required a face-to-face paper-based registration or enrollment of existing students</a:t>
            </a:r>
          </a:p>
          <a:p>
            <a:pPr marL="285750" indent="-285750">
              <a:buFont typeface="Arial" panose="020B0604020202020204" pitchFamily="34" charset="0"/>
              <a:buChar char="•"/>
            </a:pPr>
            <a:r>
              <a:rPr lang="en-US" dirty="0"/>
              <a:t>Student records are not effectively updated</a:t>
            </a:r>
          </a:p>
        </p:txBody>
      </p:sp>
      <p:pic>
        <p:nvPicPr>
          <p:cNvPr id="20" name="Picture Placeholder 19" descr="Abstract background">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3041139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a:xfrm>
            <a:off x="4802659" y="707529"/>
            <a:ext cx="6612491" cy="569086"/>
          </a:xfrm>
        </p:spPr>
        <p:txBody>
          <a:bodyPr>
            <a:normAutofit fontScale="90000"/>
          </a:bodyPr>
          <a:lstStyle/>
          <a:p>
            <a:r>
              <a:rPr lang="en-US" dirty="0"/>
              <a:t>3.6 Project Scope and Constraints</a:t>
            </a:r>
          </a:p>
        </p:txBody>
      </p:sp>
      <p:sp>
        <p:nvSpPr>
          <p:cNvPr id="6" name="Text Placeholder 5">
            <a:extLst>
              <a:ext uri="{FF2B5EF4-FFF2-40B4-BE49-F238E27FC236}">
                <a16:creationId xmlns:a16="http://schemas.microsoft.com/office/drawing/2014/main" id="{04CE41FD-E209-4A5A-A2E8-544E35CFA6C5}"/>
              </a:ext>
            </a:extLst>
          </p:cNvPr>
          <p:cNvSpPr>
            <a:spLocks noGrp="1"/>
          </p:cNvSpPr>
          <p:nvPr>
            <p:ph type="body" idx="1"/>
          </p:nvPr>
        </p:nvSpPr>
        <p:spPr/>
        <p:txBody>
          <a:bodyPr/>
          <a:lstStyle/>
          <a:p>
            <a:r>
              <a:rPr lang="en-US" dirty="0"/>
              <a:t>Proposed Solution are found in these functional requirements: :</a:t>
            </a:r>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p:txBody>
          <a:bodyPr/>
          <a:lstStyle/>
          <a:p>
            <a:r>
              <a:rPr lang="en-US" dirty="0"/>
              <a:t>1</a:t>
            </a: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a:lstStyle/>
          <a:p>
            <a:r>
              <a:rPr lang="en-US" dirty="0"/>
              <a:t>Registrar Management</a:t>
            </a:r>
          </a:p>
        </p:txBody>
      </p:sp>
      <p:sp>
        <p:nvSpPr>
          <p:cNvPr id="8" name="Text Placeholder 7">
            <a:extLst>
              <a:ext uri="{FF2B5EF4-FFF2-40B4-BE49-F238E27FC236}">
                <a16:creationId xmlns:a16="http://schemas.microsoft.com/office/drawing/2014/main" id="{D5450AF9-6A8E-4054-A832-F7BF5DA0E16C}"/>
              </a:ext>
            </a:extLst>
          </p:cNvPr>
          <p:cNvSpPr>
            <a:spLocks noGrp="1"/>
          </p:cNvSpPr>
          <p:nvPr>
            <p:ph type="body" idx="14"/>
          </p:nvPr>
        </p:nvSpPr>
        <p:spPr>
          <a:xfrm>
            <a:off x="1226926" y="4271295"/>
            <a:ext cx="3237981" cy="1727039"/>
          </a:xfrm>
        </p:spPr>
        <p:txBody>
          <a:bodyPr>
            <a:noAutofit/>
          </a:bodyPr>
          <a:lstStyle/>
          <a:p>
            <a:pPr marL="800100" lvl="1" indent="-342900" eaLnBrk="0" hangingPunct="0">
              <a:buFont typeface="Arial" panose="020B0604020202020204" pitchFamily="34" charset="0"/>
              <a:buChar char="•"/>
            </a:pPr>
            <a:r>
              <a:rPr lang="en-US" sz="1100" dirty="0"/>
              <a:t>Register a user account</a:t>
            </a:r>
          </a:p>
          <a:p>
            <a:pPr marL="800100" lvl="1" indent="-342900" eaLnBrk="0" hangingPunct="0">
              <a:buFont typeface="Arial" panose="020B0604020202020204" pitchFamily="34" charset="0"/>
              <a:buChar char="•"/>
            </a:pPr>
            <a:r>
              <a:rPr lang="en-US" sz="1100" dirty="0"/>
              <a:t>Login</a:t>
            </a:r>
          </a:p>
          <a:p>
            <a:pPr marL="800100" lvl="1" indent="-342900" eaLnBrk="0" hangingPunct="0">
              <a:buFont typeface="Arial" panose="020B0604020202020204" pitchFamily="34" charset="0"/>
              <a:buChar char="•"/>
            </a:pPr>
            <a:r>
              <a:rPr lang="en-US" sz="1100" dirty="0"/>
              <a:t>Manage User Account</a:t>
            </a:r>
          </a:p>
          <a:p>
            <a:pPr marL="800100" lvl="1" indent="-342900" eaLnBrk="0" hangingPunct="0">
              <a:buFont typeface="Arial" panose="020B0604020202020204" pitchFamily="34" charset="0"/>
              <a:buChar char="•"/>
            </a:pPr>
            <a:r>
              <a:rPr lang="en-US" sz="1100" dirty="0"/>
              <a:t>Management Enrollment Process</a:t>
            </a:r>
          </a:p>
          <a:p>
            <a:pPr marL="1257300" lvl="2" indent="-342900" eaLnBrk="0" hangingPunct="0">
              <a:buFont typeface="Arial" panose="020B0604020202020204" pitchFamily="34" charset="0"/>
              <a:buChar char="•"/>
            </a:pPr>
            <a:r>
              <a:rPr lang="en-US" sz="900" dirty="0"/>
              <a:t>Registration</a:t>
            </a:r>
          </a:p>
          <a:p>
            <a:pPr marL="1257300" lvl="2" indent="-342900" eaLnBrk="0" hangingPunct="0">
              <a:buFont typeface="Arial" panose="020B0604020202020204" pitchFamily="34" charset="0"/>
              <a:buChar char="•"/>
            </a:pPr>
            <a:r>
              <a:rPr lang="en-US" sz="900" dirty="0"/>
              <a:t>Class Enrollment</a:t>
            </a:r>
          </a:p>
          <a:p>
            <a:pPr marL="1257300" lvl="2" indent="-342900" eaLnBrk="0" hangingPunct="0">
              <a:buFont typeface="Arial" panose="020B0604020202020204" pitchFamily="34" charset="0"/>
              <a:buChar char="•"/>
            </a:pPr>
            <a:r>
              <a:rPr lang="en-US" sz="900" dirty="0"/>
              <a:t>Student/Staff Enrollment</a:t>
            </a:r>
          </a:p>
          <a:p>
            <a:pPr marL="800100" lvl="1" indent="-342900" eaLnBrk="0" hangingPunct="0">
              <a:buFont typeface="Arial" panose="020B0604020202020204" pitchFamily="34" charset="0"/>
              <a:buChar char="•"/>
            </a:pPr>
            <a:r>
              <a:rPr lang="en-US" sz="1100" dirty="0"/>
              <a:t>Send Updates to Parents</a:t>
            </a:r>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p:txBody>
          <a:bodyPr/>
          <a:lstStyle/>
          <a:p>
            <a:r>
              <a:rPr lang="en-US" dirty="0"/>
              <a:t>2</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a:normAutofit/>
          </a:bodyPr>
          <a:lstStyle/>
          <a:p>
            <a:r>
              <a:rPr lang="en-US" dirty="0"/>
              <a:t>Student Management</a:t>
            </a:r>
          </a:p>
        </p:txBody>
      </p:sp>
      <p:sp>
        <p:nvSpPr>
          <p:cNvPr id="11" name="Text Placeholder 10">
            <a:extLst>
              <a:ext uri="{FF2B5EF4-FFF2-40B4-BE49-F238E27FC236}">
                <a16:creationId xmlns:a16="http://schemas.microsoft.com/office/drawing/2014/main" id="{D02433E8-0DB5-41D8-8B35-D76C17922FE5}"/>
              </a:ext>
            </a:extLst>
          </p:cNvPr>
          <p:cNvSpPr>
            <a:spLocks noGrp="1"/>
          </p:cNvSpPr>
          <p:nvPr>
            <p:ph type="body" idx="27"/>
          </p:nvPr>
        </p:nvSpPr>
        <p:spPr>
          <a:xfrm>
            <a:off x="4871314" y="4271295"/>
            <a:ext cx="2944368" cy="1905668"/>
          </a:xfrm>
        </p:spPr>
        <p:txBody>
          <a:bodyPr>
            <a:noAutofit/>
          </a:bodyPr>
          <a:lstStyle/>
          <a:p>
            <a:pPr marL="800100" lvl="1" indent="-342900" eaLnBrk="0" hangingPunct="0">
              <a:buFont typeface="Arial" panose="020B0604020202020204" pitchFamily="34" charset="0"/>
              <a:buChar char="•"/>
            </a:pPr>
            <a:r>
              <a:rPr lang="en-US" sz="1100" dirty="0"/>
              <a:t>Receive Notification/Updates</a:t>
            </a:r>
          </a:p>
          <a:p>
            <a:pPr marL="800100" lvl="1" indent="-342900" eaLnBrk="0" hangingPunct="0">
              <a:buFont typeface="Arial" panose="020B0604020202020204" pitchFamily="34" charset="0"/>
              <a:buChar char="•"/>
            </a:pPr>
            <a:r>
              <a:rPr lang="en-US" sz="1100" dirty="0"/>
              <a:t>View Menu page</a:t>
            </a:r>
          </a:p>
          <a:p>
            <a:pPr marL="800100" lvl="1" indent="-342900" eaLnBrk="0" hangingPunct="0">
              <a:buFont typeface="Arial" panose="020B0604020202020204" pitchFamily="34" charset="0"/>
              <a:buChar char="•"/>
            </a:pPr>
            <a:r>
              <a:rPr lang="en-US" sz="1100" dirty="0"/>
              <a:t>Enrollment for existing student Account Setting</a:t>
            </a:r>
          </a:p>
          <a:p>
            <a:pPr marL="1200150" lvl="2" indent="-285750" eaLnBrk="0" hangingPunct="0">
              <a:buFont typeface="Arial" panose="020B0604020202020204" pitchFamily="34" charset="0"/>
              <a:buChar char="•"/>
            </a:pPr>
            <a:r>
              <a:rPr lang="en-US" sz="1100" dirty="0"/>
              <a:t>Update profile</a:t>
            </a:r>
          </a:p>
          <a:p>
            <a:pPr marL="1200150" lvl="2" indent="-285750" eaLnBrk="0" hangingPunct="0">
              <a:buFont typeface="Arial" panose="020B0604020202020204" pitchFamily="34" charset="0"/>
              <a:buChar char="•"/>
            </a:pPr>
            <a:r>
              <a:rPr lang="en-US" sz="1100" dirty="0"/>
              <a:t>Logout</a:t>
            </a: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a:xfrm>
            <a:off x="8515701" y="2760518"/>
            <a:ext cx="978408" cy="978408"/>
          </a:xfrm>
        </p:spPr>
        <p:txBody>
          <a:bodyPr/>
          <a:lstStyle/>
          <a:p>
            <a:r>
              <a:rPr lang="en-US" dirty="0"/>
              <a:t>3</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a:lstStyle/>
          <a:p>
            <a:r>
              <a:rPr lang="en-US" dirty="0"/>
              <a:t>Admin Module</a:t>
            </a:r>
          </a:p>
        </p:txBody>
      </p:sp>
      <p:sp>
        <p:nvSpPr>
          <p:cNvPr id="14" name="Text Placeholder 13">
            <a:extLst>
              <a:ext uri="{FF2B5EF4-FFF2-40B4-BE49-F238E27FC236}">
                <a16:creationId xmlns:a16="http://schemas.microsoft.com/office/drawing/2014/main" id="{1A32FF73-A652-43C6-96BD-425851F591BC}"/>
              </a:ext>
            </a:extLst>
          </p:cNvPr>
          <p:cNvSpPr>
            <a:spLocks noGrp="1"/>
          </p:cNvSpPr>
          <p:nvPr>
            <p:ph type="body" idx="30"/>
          </p:nvPr>
        </p:nvSpPr>
        <p:spPr>
          <a:xfrm>
            <a:off x="8515702" y="4271296"/>
            <a:ext cx="2944368" cy="1607422"/>
          </a:xfrm>
        </p:spPr>
        <p:txBody>
          <a:bodyPr>
            <a:normAutofit/>
          </a:bodyPr>
          <a:lstStyle/>
          <a:p>
            <a:pPr marL="800100" lvl="1" indent="-342900" eaLnBrk="0" hangingPunct="0">
              <a:buFont typeface="Arial" panose="020B0604020202020204" pitchFamily="34" charset="0"/>
              <a:buChar char="•"/>
            </a:pPr>
            <a:r>
              <a:rPr lang="en-US" sz="1000" dirty="0"/>
              <a:t>Login and register users</a:t>
            </a:r>
          </a:p>
          <a:p>
            <a:pPr marL="800100" lvl="1" indent="-342900" eaLnBrk="0" hangingPunct="0">
              <a:buFont typeface="Arial" panose="020B0604020202020204" pitchFamily="34" charset="0"/>
              <a:buChar char="•"/>
            </a:pPr>
            <a:r>
              <a:rPr lang="en-US" sz="1000" dirty="0"/>
              <a:t>View Profile and Change Password</a:t>
            </a:r>
          </a:p>
          <a:p>
            <a:pPr marL="800100" lvl="1" indent="-342900" eaLnBrk="0" hangingPunct="0">
              <a:buFont typeface="Arial" panose="020B0604020202020204" pitchFamily="34" charset="0"/>
              <a:buChar char="•"/>
            </a:pPr>
            <a:r>
              <a:rPr lang="en-US" sz="1000" dirty="0"/>
              <a:t>Create, Update, Delete, and List users</a:t>
            </a:r>
          </a:p>
        </p:txBody>
      </p:sp>
    </p:spTree>
    <p:extLst>
      <p:ext uri="{BB962C8B-B14F-4D97-AF65-F5344CB8AC3E}">
        <p14:creationId xmlns:p14="http://schemas.microsoft.com/office/powerpoint/2010/main" val="3310176776"/>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72965D8-9C19-4E48-8421-5D6B21FC4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743C61-8CA7-48FF-B2A3-6055DA854CF6}">
  <ds:schemaRefs>
    <ds:schemaRef ds:uri="http://schemas.microsoft.com/sharepoint/v3/contenttype/forms"/>
  </ds:schemaRefs>
</ds:datastoreItem>
</file>

<file path=customXml/itemProps3.xml><?xml version="1.0" encoding="utf-8"?>
<ds:datastoreItem xmlns:ds="http://schemas.openxmlformats.org/officeDocument/2006/customXml" ds:itemID="{D726A944-A9F4-4295-9B5E-C397EB1318B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Futuristic pitch deck</Template>
  <TotalTime>0</TotalTime>
  <Words>2787</Words>
  <Application>Microsoft Office PowerPoint</Application>
  <PresentationFormat>Widescreen</PresentationFormat>
  <Paragraphs>416</Paragraphs>
  <Slides>39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vt:lpstr>
      <vt:lpstr>Calibri</vt:lpstr>
      <vt:lpstr>Courier New</vt:lpstr>
      <vt:lpstr>DaunPenh</vt:lpstr>
      <vt:lpstr>Gill Sans MT</vt:lpstr>
      <vt:lpstr>Segoe UI</vt:lpstr>
      <vt:lpstr>Segoe UI Light</vt:lpstr>
      <vt:lpstr>Segoe UI Semibold</vt:lpstr>
      <vt:lpstr>Tahoma</vt:lpstr>
      <vt:lpstr>Times New Roman</vt:lpstr>
      <vt:lpstr>Wingdings</vt:lpstr>
      <vt:lpstr>Office Theme</vt:lpstr>
      <vt:lpstr>SPD Defense IT 484   ACAS Sela Choup - 201600290</vt:lpstr>
      <vt:lpstr>ACAS</vt:lpstr>
      <vt:lpstr>1. Introduction</vt:lpstr>
      <vt:lpstr>1.1 Project Objectives</vt:lpstr>
      <vt:lpstr>2. Related Works</vt:lpstr>
      <vt:lpstr>3. Preliminary Investigation</vt:lpstr>
      <vt:lpstr>3.4 Project Request</vt:lpstr>
      <vt:lpstr>3.5 Description of the Problem</vt:lpstr>
      <vt:lpstr>3.6 Project Scope and Constraints</vt:lpstr>
      <vt:lpstr>3.6 Project Scope and Constraint Cont.</vt:lpstr>
      <vt:lpstr>3.7 Expected Business Benefits</vt:lpstr>
      <vt:lpstr>Business Process</vt:lpstr>
      <vt:lpstr>Business Process</vt:lpstr>
      <vt:lpstr>3.8 Expected System Capabilities</vt:lpstr>
      <vt:lpstr>3.9 Development Environment: SDLC – Waterfall Model</vt:lpstr>
      <vt:lpstr>3.10 Feasible Study – Technical Feasibility</vt:lpstr>
      <vt:lpstr>3.10 Feasible Study</vt:lpstr>
      <vt:lpstr>3.10.4 Schedule Feasibility</vt:lpstr>
      <vt:lpstr>3.10.5 Financial Feasibility</vt:lpstr>
      <vt:lpstr>3.11 Planning</vt:lpstr>
      <vt:lpstr>4. Analysis and Design</vt:lpstr>
      <vt:lpstr>Risk Analysis</vt:lpstr>
      <vt:lpstr>Risk Analysis</vt:lpstr>
      <vt:lpstr>4.3.1 Conduct of Analysis</vt:lpstr>
      <vt:lpstr>4.3 Business Analysis and Design</vt:lpstr>
      <vt:lpstr>4.3 Business Analysis and Design</vt:lpstr>
      <vt:lpstr>USE CASE 1</vt:lpstr>
      <vt:lpstr>USE CASE 1I</vt:lpstr>
      <vt:lpstr>USE CASE 1II</vt:lpstr>
      <vt:lpstr>USERFLOW</vt:lpstr>
      <vt:lpstr>PowerPoint Presentation</vt:lpstr>
      <vt:lpstr>Database Diagram</vt:lpstr>
      <vt:lpstr>4.3.3 Infrastructure Analysis</vt:lpstr>
      <vt:lpstr>Network Analysis</vt:lpstr>
      <vt:lpstr>Unit Tests</vt:lpstr>
      <vt:lpstr>Integration Test</vt:lpstr>
      <vt:lpstr>Conclusion</vt:lpstr>
      <vt:lpstr>Future Works</vt:lpstr>
      <vt:lpstr>Please STAY Tune!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2022-03-10T08:19:03Z</dcterms:created>
  <dcterms:modified xsi:type="dcterms:W3CDTF">2023-05-14T04:27:54Z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